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5"/>
  </p:notesMasterIdLst>
  <p:sldIdLst>
    <p:sldId id="351" r:id="rId2"/>
    <p:sldId id="256" r:id="rId3"/>
    <p:sldId id="360" r:id="rId4"/>
    <p:sldId id="370" r:id="rId5"/>
    <p:sldId id="377" r:id="rId6"/>
    <p:sldId id="378" r:id="rId7"/>
    <p:sldId id="379" r:id="rId8"/>
    <p:sldId id="380" r:id="rId9"/>
    <p:sldId id="381" r:id="rId10"/>
    <p:sldId id="382" r:id="rId11"/>
    <p:sldId id="383" r:id="rId12"/>
    <p:sldId id="384" r:id="rId13"/>
    <p:sldId id="374"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985"/>
    <p:restoredTop sz="60856"/>
  </p:normalViewPr>
  <p:slideViewPr>
    <p:cSldViewPr snapToGrid="0" snapToObjects="1">
      <p:cViewPr varScale="1">
        <p:scale>
          <a:sx n="66" d="100"/>
          <a:sy n="66" d="100"/>
        </p:scale>
        <p:origin x="760" y="184"/>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12221D-DC27-B948-B24A-7CB46902ACB2}" type="datetimeFigureOut">
              <a:rPr lang="fr-FR" smtClean="0"/>
              <a:t>21/07/2022</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7D8A93-E10E-C546-A8EE-053274FA0A9B}" type="slidenum">
              <a:rPr lang="fr-FR" smtClean="0"/>
              <a:t>‹N°›</a:t>
            </a:fld>
            <a:endParaRPr lang="fr-FR"/>
          </a:p>
        </p:txBody>
      </p:sp>
    </p:spTree>
    <p:extLst>
      <p:ext uri="{BB962C8B-B14F-4D97-AF65-F5344CB8AC3E}">
        <p14:creationId xmlns:p14="http://schemas.microsoft.com/office/powerpoint/2010/main" val="3436962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87D8A93-E10E-C546-A8EE-053274FA0A9B}" type="slidenum">
              <a:rPr lang="fr-FR" smtClean="0"/>
              <a:t>1</a:t>
            </a:fld>
            <a:endParaRPr lang="fr-FR"/>
          </a:p>
        </p:txBody>
      </p:sp>
    </p:spTree>
    <p:extLst>
      <p:ext uri="{BB962C8B-B14F-4D97-AF65-F5344CB8AC3E}">
        <p14:creationId xmlns:p14="http://schemas.microsoft.com/office/powerpoint/2010/main" val="23775668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Résultats au niveau européen</a:t>
            </a:r>
          </a:p>
          <a:p>
            <a:r>
              <a:rPr lang="fr-FR" dirty="0"/>
              <a:t>Effets immédiats de Covid-19 et rôle de la coopération transfrontalière dans la réponse européenne </a:t>
            </a:r>
          </a:p>
          <a:p>
            <a:endParaRPr lang="fr-FR" dirty="0"/>
          </a:p>
          <a:p>
            <a:pPr marL="171450" indent="-171450">
              <a:buFont typeface="Arial" panose="020B0604020202020204" pitchFamily="34" charset="0"/>
              <a:buChar char="•"/>
            </a:pPr>
            <a:r>
              <a:rPr lang="fr-FR" dirty="0"/>
              <a:t>Présence croissante du thème "santé" dans les projets Interreg des trois derniers programmes</a:t>
            </a:r>
          </a:p>
          <a:p>
            <a:pPr marL="171450" indent="-171450">
              <a:buFont typeface="Arial" panose="020B0604020202020204" pitchFamily="34" charset="0"/>
              <a:buChar char="•"/>
            </a:pPr>
            <a:r>
              <a:rPr lang="fr-FR" dirty="0"/>
              <a:t>Obstacles et limites à la coopération territoriale en matière de santé : obstacles au franchissement des frontières pour le personnel et les patients (manque d'information, manque de reconnaissance des diplômes, manque de suivi administratif, difficultés de gouvernance).</a:t>
            </a:r>
          </a:p>
          <a:p>
            <a:pPr marL="171450" indent="-171450">
              <a:buFont typeface="Arial" panose="020B0604020202020204" pitchFamily="34" charset="0"/>
              <a:buChar char="•"/>
            </a:pPr>
            <a:r>
              <a:rPr lang="fr-FR" dirty="0"/>
              <a:t>En période de Covid, asymétrie des décisions, manque de données, manque de prise en compte des particularités transfrontalières, recentralisation des décisions, voire incompréhension et méfiance...</a:t>
            </a:r>
          </a:p>
          <a:p>
            <a:pPr marL="171450" indent="-171450">
              <a:buFont typeface="Arial" panose="020B0604020202020204" pitchFamily="34" charset="0"/>
              <a:buChar char="•"/>
            </a:pPr>
            <a:r>
              <a:rPr lang="fr-FR" dirty="0"/>
              <a:t>Dispositions locales et initiatives européennes en réponse au Covid</a:t>
            </a:r>
          </a:p>
          <a:p>
            <a:pPr marL="0" indent="0">
              <a:buFont typeface="Arial" panose="020B0604020202020204" pitchFamily="34" charset="0"/>
              <a:buNone/>
            </a:pPr>
            <a:endParaRPr lang="fr-FR" dirty="0"/>
          </a:p>
          <a:p>
            <a:pPr marL="0" indent="0">
              <a:buFont typeface="Arial" panose="020B0604020202020204" pitchFamily="34" charset="0"/>
              <a:buNone/>
            </a:pPr>
            <a:r>
              <a:rPr lang="fr-FR" b="1" dirty="0"/>
              <a:t>Recommandations </a:t>
            </a:r>
            <a:r>
              <a:rPr lang="fr-FR" dirty="0"/>
              <a:t>: information, langage transfrontalier, données et cartographie des acteurs de la santé (trans)frontaliers, fourniture conjointe de services sanitaires et sociaux, protocoles européens et routines transfrontalières, rôle des intermédiaires (GECT, observatoires, ZOAST et autres réseaux)</a:t>
            </a:r>
          </a:p>
          <a:p>
            <a:endParaRPr lang="fr-FR" dirty="0"/>
          </a:p>
        </p:txBody>
      </p:sp>
      <p:sp>
        <p:nvSpPr>
          <p:cNvPr id="4" name="Espace réservé du numéro de diapositive 3"/>
          <p:cNvSpPr>
            <a:spLocks noGrp="1"/>
          </p:cNvSpPr>
          <p:nvPr>
            <p:ph type="sldNum" sz="quarter" idx="5"/>
          </p:nvPr>
        </p:nvSpPr>
        <p:spPr/>
        <p:txBody>
          <a:bodyPr/>
          <a:lstStyle/>
          <a:p>
            <a:fld id="{F329B5AE-0E76-4CAC-A355-9DBDB605CA15}" type="slidenum">
              <a:rPr lang="fr-FR" smtClean="0"/>
              <a:t>11</a:t>
            </a:fld>
            <a:endParaRPr lang="fr-FR"/>
          </a:p>
        </p:txBody>
      </p:sp>
    </p:spTree>
    <p:extLst>
      <p:ext uri="{BB962C8B-B14F-4D97-AF65-F5344CB8AC3E}">
        <p14:creationId xmlns:p14="http://schemas.microsoft.com/office/powerpoint/2010/main" val="24247057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terrain franco-belge n’est pas exhaustif pour l’échelle européenne :</a:t>
            </a:r>
          </a:p>
          <a:p>
            <a:pPr marL="285750" indent="-285750">
              <a:buFont typeface="Arial" panose="020B0604020202020204" pitchFamily="34" charset="0"/>
              <a:buChar char="•"/>
            </a:pPr>
            <a:r>
              <a:rPr lang="fr-FR" dirty="0"/>
              <a:t>Longue expérience de coopération transfrontalière en matière de santé</a:t>
            </a:r>
          </a:p>
          <a:p>
            <a:pPr marL="285750" indent="-285750">
              <a:buFont typeface="Arial" panose="020B0604020202020204" pitchFamily="34" charset="0"/>
              <a:buChar char="•"/>
            </a:pPr>
            <a:r>
              <a:rPr lang="fr-FR" dirty="0"/>
              <a:t>Véritable laboratoire européen de complémentarités de santé</a:t>
            </a:r>
          </a:p>
          <a:p>
            <a:pPr marL="285750" indent="-285750">
              <a:buFont typeface="Arial" panose="020B0604020202020204" pitchFamily="34" charset="0"/>
              <a:buChar char="•"/>
            </a:pPr>
            <a:r>
              <a:rPr lang="fr-FR" dirty="0"/>
              <a:t>Malgré cela, la crise a fortement perturbé les fonctionnements</a:t>
            </a:r>
          </a:p>
          <a:p>
            <a:pPr marL="285750" indent="-285750">
              <a:buFont typeface="Arial" panose="020B0604020202020204" pitchFamily="34" charset="0"/>
              <a:buChar char="•"/>
            </a:pPr>
            <a:r>
              <a:rPr lang="fr-FR" dirty="0"/>
              <a:t>La résilience s’est réalisé au bout de quelques semaines grâces aux acteurs qui se connaissent bien, quitte à bricoler en-dehors de la loi</a:t>
            </a:r>
          </a:p>
          <a:p>
            <a:pPr marL="285750" indent="-285750">
              <a:buFont typeface="Arial" panose="020B0604020202020204" pitchFamily="34" charset="0"/>
              <a:buChar char="•"/>
            </a:pPr>
            <a:endParaRPr lang="fr-FR" dirty="0"/>
          </a:p>
          <a:p>
            <a:pPr marL="0" indent="0">
              <a:buFontTx/>
              <a:buNone/>
            </a:pPr>
            <a:r>
              <a:rPr lang="fr-FR" dirty="0"/>
              <a:t>Une étude dans le prolongement de nos travaux scientifiques</a:t>
            </a:r>
          </a:p>
          <a:p>
            <a:pPr marL="285750" indent="-285750">
              <a:buFont typeface="Arial" panose="020B0604020202020204" pitchFamily="34" charset="0"/>
              <a:buChar char="•"/>
            </a:pPr>
            <a:endParaRPr lang="fr-FR" dirty="0"/>
          </a:p>
          <a:p>
            <a:endParaRPr lang="fr-FR" dirty="0"/>
          </a:p>
        </p:txBody>
      </p:sp>
      <p:sp>
        <p:nvSpPr>
          <p:cNvPr id="4" name="Espace réservé du numéro de diapositive 3"/>
          <p:cNvSpPr>
            <a:spLocks noGrp="1"/>
          </p:cNvSpPr>
          <p:nvPr>
            <p:ph type="sldNum" sz="quarter" idx="5"/>
          </p:nvPr>
        </p:nvSpPr>
        <p:spPr/>
        <p:txBody>
          <a:bodyPr/>
          <a:lstStyle/>
          <a:p>
            <a:fld id="{E87D8A93-E10E-C546-A8EE-053274FA0A9B}" type="slidenum">
              <a:rPr lang="fr-FR" smtClean="0"/>
              <a:t>12</a:t>
            </a:fld>
            <a:endParaRPr lang="fr-FR"/>
          </a:p>
        </p:txBody>
      </p:sp>
    </p:spTree>
    <p:extLst>
      <p:ext uri="{BB962C8B-B14F-4D97-AF65-F5344CB8AC3E}">
        <p14:creationId xmlns:p14="http://schemas.microsoft.com/office/powerpoint/2010/main" val="3133929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Espace réservé de l'image des diapositives 1">
            <a:extLst>
              <a:ext uri="{FF2B5EF4-FFF2-40B4-BE49-F238E27FC236}">
                <a16:creationId xmlns:a16="http://schemas.microsoft.com/office/drawing/2014/main" id="{283D64A6-398E-F5D2-EF56-FBCFD9C7D25A}"/>
              </a:ext>
            </a:extLst>
          </p:cNvPr>
          <p:cNvSpPr>
            <a:spLocks noGrp="1" noRot="1" noChangeAspect="1" noChangeArrowheads="1" noTextEdit="1"/>
          </p:cNvSpPr>
          <p:nvPr>
            <p:ph type="sldImg"/>
          </p:nvPr>
        </p:nvSpPr>
        <p:spPr>
          <a:ln/>
        </p:spPr>
      </p:sp>
      <p:sp>
        <p:nvSpPr>
          <p:cNvPr id="10242" name="Espace réservé des notes 2">
            <a:extLst>
              <a:ext uri="{FF2B5EF4-FFF2-40B4-BE49-F238E27FC236}">
                <a16:creationId xmlns:a16="http://schemas.microsoft.com/office/drawing/2014/main" id="{FBC0DD2B-9083-4A1E-E742-5F9EAF7D8FE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BE" altLang="fr-FR" dirty="0">
                <a:latin typeface="Arial" panose="020B0604020202020204" pitchFamily="34" charset="0"/>
              </a:rPr>
              <a:t>En ce qui concerne le contexte, il est important de garder à l'esprit que les soins de santé sont l'un des 20 principes du pilier européen des droits sociaux.</a:t>
            </a:r>
          </a:p>
          <a:p>
            <a:endParaRPr lang="fr-BE" altLang="fr-FR" dirty="0">
              <a:latin typeface="Arial" panose="020B0604020202020204" pitchFamily="34" charset="0"/>
            </a:endParaRPr>
          </a:p>
          <a:p>
            <a:r>
              <a:rPr lang="fr-BE" altLang="fr-FR" dirty="0">
                <a:latin typeface="Arial" panose="020B0604020202020204" pitchFamily="34" charset="0"/>
              </a:rPr>
              <a:t>37,5 % de la population de l'UE vit dans des régions frontalières et environ 40 % du territoire de l'UE est une zone frontalière.</a:t>
            </a:r>
          </a:p>
          <a:p>
            <a:endParaRPr lang="fr-BE" altLang="fr-FR" dirty="0">
              <a:latin typeface="Arial" panose="020B0604020202020204" pitchFamily="34" charset="0"/>
            </a:endParaRPr>
          </a:p>
          <a:p>
            <a:r>
              <a:rPr lang="fr-BE" altLang="fr-FR" dirty="0">
                <a:latin typeface="Arial" panose="020B0604020202020204" pitchFamily="34" charset="0"/>
              </a:rPr>
              <a:t>L'UE est impliquée dans les soins de santé avec l'article 168 du traité sur le fonctionnement de l'UE qui encourage la complémentarité des services de santé dans les zones transfrontalières. </a:t>
            </a:r>
          </a:p>
          <a:p>
            <a:r>
              <a:rPr lang="fr-BE" altLang="fr-FR" dirty="0">
                <a:latin typeface="Arial" panose="020B0604020202020204" pitchFamily="34" charset="0"/>
              </a:rPr>
              <a:t>Elle l'est également par la directive sur les droits des patients en matière de soins de santé transfrontaliers.</a:t>
            </a:r>
          </a:p>
          <a:p>
            <a:r>
              <a:rPr lang="fr-BE" altLang="fr-FR" dirty="0">
                <a:latin typeface="Arial" panose="020B0604020202020204" pitchFamily="34" charset="0"/>
              </a:rPr>
              <a:t>Les groupes d'experts, les comités, le programme de santé de l'UE et d'autres outils tels que les points de contact nationaux facilitent l'accès à la coopération transfrontalière en matière de soins de santé.</a:t>
            </a:r>
          </a:p>
          <a:p>
            <a:r>
              <a:rPr lang="fr-BE" altLang="fr-FR" dirty="0">
                <a:latin typeface="Arial" panose="020B0604020202020204" pitchFamily="34" charset="0"/>
              </a:rPr>
              <a:t>Il est toutefois important de noter que les États membres sont responsables en dernier ressort de la politique nationale de santé et de l'organisation des systèmes nationaux de santé et de sécurité sociale.</a:t>
            </a:r>
          </a:p>
        </p:txBody>
      </p:sp>
      <p:sp>
        <p:nvSpPr>
          <p:cNvPr id="10243" name="Espace réservé du numéro de diapositive 3">
            <a:extLst>
              <a:ext uri="{FF2B5EF4-FFF2-40B4-BE49-F238E27FC236}">
                <a16:creationId xmlns:a16="http://schemas.microsoft.com/office/drawing/2014/main" id="{6A5E2FC2-245A-F439-E61F-2B516D785EE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C5B7D4FA-D0CC-7242-AAB2-E56E78B5F05A}" type="slidenum">
              <a:rPr lang="en-GB" altLang="en-US" sz="1200" smtClean="0"/>
              <a:pPr/>
              <a:t>3</a:t>
            </a:fld>
            <a:endParaRPr lang="en-GB"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Espace réservé de l'image des diapositives 1">
            <a:extLst>
              <a:ext uri="{FF2B5EF4-FFF2-40B4-BE49-F238E27FC236}">
                <a16:creationId xmlns:a16="http://schemas.microsoft.com/office/drawing/2014/main" id="{752A38AC-5EC5-03E4-C84C-6098654B8C55}"/>
              </a:ext>
            </a:extLst>
          </p:cNvPr>
          <p:cNvSpPr>
            <a:spLocks noGrp="1" noRot="1" noChangeAspect="1" noChangeArrowheads="1" noTextEdit="1"/>
          </p:cNvSpPr>
          <p:nvPr>
            <p:ph type="sldImg"/>
          </p:nvPr>
        </p:nvSpPr>
        <p:spPr>
          <a:ln/>
        </p:spPr>
      </p:sp>
      <p:sp>
        <p:nvSpPr>
          <p:cNvPr id="12290" name="Espace réservé des notes 2">
            <a:extLst>
              <a:ext uri="{FF2B5EF4-FFF2-40B4-BE49-F238E27FC236}">
                <a16:creationId xmlns:a16="http://schemas.microsoft.com/office/drawing/2014/main" id="{F5928FE0-5F12-8C34-799B-B27E55C861C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BE" altLang="fr-FR" dirty="0">
                <a:latin typeface="Arial" panose="020B0604020202020204" pitchFamily="34" charset="0"/>
              </a:rPr>
              <a:t>Le rôle de la politique de cohésion dans la coopération transfrontalière en matière de soins de santé</a:t>
            </a:r>
          </a:p>
          <a:p>
            <a:pPr marL="171450" indent="-171450">
              <a:buFont typeface="Arial" panose="020B0604020202020204" pitchFamily="34" charset="0"/>
              <a:buChar char="•"/>
            </a:pPr>
            <a:r>
              <a:rPr lang="fr-BE" altLang="fr-FR" dirty="0">
                <a:latin typeface="Arial" panose="020B0604020202020204" pitchFamily="34" charset="0"/>
              </a:rPr>
              <a:t>La question de la gouvernance et les obstacles persistants</a:t>
            </a:r>
          </a:p>
          <a:p>
            <a:pPr marL="171450" indent="-171450">
              <a:buFont typeface="Arial" panose="020B0604020202020204" pitchFamily="34" charset="0"/>
              <a:buChar char="•"/>
            </a:pPr>
            <a:r>
              <a:rPr lang="fr-BE" altLang="fr-FR" dirty="0">
                <a:latin typeface="Arial" panose="020B0604020202020204" pitchFamily="34" charset="0"/>
              </a:rPr>
              <a:t>L'impact de la pandémie de COVID-19</a:t>
            </a:r>
          </a:p>
          <a:p>
            <a:pPr marL="171450" indent="-171450">
              <a:buFont typeface="Arial" panose="020B0604020202020204" pitchFamily="34" charset="0"/>
              <a:buChar char="•"/>
            </a:pPr>
            <a:r>
              <a:rPr lang="fr-BE" altLang="fr-FR" dirty="0">
                <a:latin typeface="Arial" panose="020B0604020202020204" pitchFamily="34" charset="0"/>
              </a:rPr>
              <a:t>Solutions possibles et recommandations pour améliorer la coopération transfrontalière dans le domaine des soins de santé</a:t>
            </a:r>
          </a:p>
        </p:txBody>
      </p:sp>
      <p:sp>
        <p:nvSpPr>
          <p:cNvPr id="12291" name="Espace réservé du numéro de diapositive 3">
            <a:extLst>
              <a:ext uri="{FF2B5EF4-FFF2-40B4-BE49-F238E27FC236}">
                <a16:creationId xmlns:a16="http://schemas.microsoft.com/office/drawing/2014/main" id="{45EC9FDF-3977-262F-4B1C-BA4BBEB8C3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9B3D993B-C471-6C49-8619-5E42D8E1417B}" type="slidenum">
              <a:rPr lang="en-GB" altLang="en-US" sz="1200" smtClean="0"/>
              <a:pPr/>
              <a:t>4</a:t>
            </a:fld>
            <a:endParaRPr lang="en-GB"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Espace réservé de l'image des diapositives 1">
            <a:extLst>
              <a:ext uri="{FF2B5EF4-FFF2-40B4-BE49-F238E27FC236}">
                <a16:creationId xmlns:a16="http://schemas.microsoft.com/office/drawing/2014/main" id="{115C53FA-44D4-340D-F1DA-C63300A3FFFD}"/>
              </a:ext>
            </a:extLst>
          </p:cNvPr>
          <p:cNvSpPr>
            <a:spLocks noGrp="1" noRot="1" noChangeAspect="1" noChangeArrowheads="1" noTextEdit="1"/>
          </p:cNvSpPr>
          <p:nvPr>
            <p:ph type="sldImg"/>
          </p:nvPr>
        </p:nvSpPr>
        <p:spPr>
          <a:ln/>
        </p:spPr>
      </p:sp>
      <p:sp>
        <p:nvSpPr>
          <p:cNvPr id="14338" name="Espace réservé des notes 2">
            <a:extLst>
              <a:ext uri="{FF2B5EF4-FFF2-40B4-BE49-F238E27FC236}">
                <a16:creationId xmlns:a16="http://schemas.microsoft.com/office/drawing/2014/main" id="{BD7368ED-2B79-9E16-7950-68292CD8978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BE" altLang="fr-FR" dirty="0">
                <a:latin typeface="Arial" panose="020B0604020202020204" pitchFamily="34" charset="0"/>
              </a:rPr>
              <a:t>L'analyse est basée sur </a:t>
            </a:r>
          </a:p>
          <a:p>
            <a:pPr marL="171450" indent="-171450">
              <a:buFont typeface="Arial" panose="020B0604020202020204" pitchFamily="34" charset="0"/>
              <a:buChar char="•"/>
            </a:pPr>
            <a:r>
              <a:rPr lang="fr-BE" altLang="fr-FR" dirty="0">
                <a:latin typeface="Arial" panose="020B0604020202020204" pitchFamily="34" charset="0"/>
              </a:rPr>
              <a:t>des projets Interreg liés aux soins de santé, </a:t>
            </a:r>
          </a:p>
          <a:p>
            <a:pPr marL="171450" indent="-171450">
              <a:buFont typeface="Arial" panose="020B0604020202020204" pitchFamily="34" charset="0"/>
              <a:buChar char="•"/>
            </a:pPr>
            <a:r>
              <a:rPr lang="fr-BE" altLang="fr-FR" dirty="0">
                <a:latin typeface="Arial" panose="020B0604020202020204" pitchFamily="34" charset="0"/>
              </a:rPr>
              <a:t>des entretiens, </a:t>
            </a:r>
          </a:p>
          <a:p>
            <a:pPr marL="171450" indent="-171450">
              <a:buFont typeface="Arial" panose="020B0604020202020204" pitchFamily="34" charset="0"/>
              <a:buChar char="•"/>
            </a:pPr>
            <a:r>
              <a:rPr lang="fr-BE" altLang="fr-FR" dirty="0">
                <a:latin typeface="Arial" panose="020B0604020202020204" pitchFamily="34" charset="0"/>
              </a:rPr>
              <a:t>une revue de la littérature </a:t>
            </a:r>
          </a:p>
          <a:p>
            <a:pPr marL="171450" indent="-171450">
              <a:buFont typeface="Arial" panose="020B0604020202020204" pitchFamily="34" charset="0"/>
              <a:buChar char="•"/>
            </a:pPr>
            <a:r>
              <a:rPr lang="fr-BE" altLang="fr-FR" dirty="0">
                <a:latin typeface="Arial" panose="020B0604020202020204" pitchFamily="34" charset="0"/>
              </a:rPr>
              <a:t>cinq études de cas approfondies.</a:t>
            </a:r>
          </a:p>
        </p:txBody>
      </p:sp>
      <p:sp>
        <p:nvSpPr>
          <p:cNvPr id="14339" name="Espace réservé du numéro de diapositive 3">
            <a:extLst>
              <a:ext uri="{FF2B5EF4-FFF2-40B4-BE49-F238E27FC236}">
                <a16:creationId xmlns:a16="http://schemas.microsoft.com/office/drawing/2014/main" id="{43FA32CE-D491-0418-7A88-3E729C50798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6D18BA8B-6B02-7C4A-A664-AF360CEA1AF4}" type="slidenum">
              <a:rPr lang="en-GB" altLang="en-US" sz="1200" smtClean="0"/>
              <a:pPr/>
              <a:t>5</a:t>
            </a:fld>
            <a:endParaRPr lang="en-GB"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400" dirty="0"/>
              <a:t>Hypothèses</a:t>
            </a:r>
          </a:p>
          <a:p>
            <a:pPr marL="171450" indent="-171450">
              <a:buFont typeface="Arial" panose="020B0604020202020204" pitchFamily="34" charset="0"/>
              <a:buChar char="•"/>
            </a:pPr>
            <a:r>
              <a:rPr lang="fr-FR" sz="1400" dirty="0"/>
              <a:t>Différents types de fermeture des frontières</a:t>
            </a:r>
          </a:p>
          <a:p>
            <a:pPr marL="171450" indent="-171450">
              <a:buFont typeface="Arial" panose="020B0604020202020204" pitchFamily="34" charset="0"/>
              <a:buChar char="•"/>
            </a:pPr>
            <a:r>
              <a:rPr lang="fr-FR" sz="1400" dirty="0"/>
              <a:t>De meilleures réponses en cas de coopération transfrontalière </a:t>
            </a:r>
          </a:p>
          <a:p>
            <a:r>
              <a:rPr lang="fr-FR" sz="1400" dirty="0"/>
              <a:t>Deux terrains de recherche</a:t>
            </a:r>
          </a:p>
          <a:p>
            <a:pPr marL="171450" indent="-171450">
              <a:buFont typeface="Arial" panose="020B0604020202020204" pitchFamily="34" charset="0"/>
              <a:buChar char="•"/>
            </a:pPr>
            <a:r>
              <a:rPr lang="fr-FR" sz="1400" dirty="0"/>
              <a:t>La région métropolitaine de Lille (ZOAST* MRTW-URSA)</a:t>
            </a:r>
          </a:p>
          <a:p>
            <a:pPr marL="171450" indent="-171450">
              <a:buFont typeface="Arial" panose="020B0604020202020204" pitchFamily="34" charset="0"/>
              <a:buChar char="•"/>
            </a:pPr>
            <a:r>
              <a:rPr lang="fr-FR" sz="1400" dirty="0"/>
              <a:t>L'espace rural Nord/Wallon (ZOAST* Thiérache et Mons-Maubeuge)</a:t>
            </a:r>
          </a:p>
        </p:txBody>
      </p:sp>
      <p:sp>
        <p:nvSpPr>
          <p:cNvPr id="4" name="Espace réservé du numéro de diapositive 3"/>
          <p:cNvSpPr>
            <a:spLocks noGrp="1"/>
          </p:cNvSpPr>
          <p:nvPr>
            <p:ph type="sldNum" sz="quarter" idx="5"/>
          </p:nvPr>
        </p:nvSpPr>
        <p:spPr/>
        <p:txBody>
          <a:bodyPr/>
          <a:lstStyle/>
          <a:p>
            <a:fld id="{F329B5AE-0E76-4CAC-A355-9DBDB605CA15}" type="slidenum">
              <a:rPr lang="fr-FR" smtClean="0"/>
              <a:t>6</a:t>
            </a:fld>
            <a:endParaRPr lang="fr-FR"/>
          </a:p>
        </p:txBody>
      </p:sp>
    </p:spTree>
    <p:extLst>
      <p:ext uri="{BB962C8B-B14F-4D97-AF65-F5344CB8AC3E}">
        <p14:creationId xmlns:p14="http://schemas.microsoft.com/office/powerpoint/2010/main" val="2755533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7 entretiens avec des responsables</a:t>
            </a:r>
          </a:p>
          <a:p>
            <a:pPr marL="171450" indent="-171450">
              <a:buFont typeface="Arial" panose="020B0604020202020204" pitchFamily="34" charset="0"/>
              <a:buChar char="•"/>
            </a:pPr>
            <a:r>
              <a:rPr lang="fr-FR" dirty="0"/>
              <a:t>Hôpitaux et services d'urgence</a:t>
            </a:r>
          </a:p>
          <a:p>
            <a:pPr marL="171450" indent="-171450">
              <a:buFont typeface="Arial" panose="020B0604020202020204" pitchFamily="34" charset="0"/>
              <a:buChar char="•"/>
            </a:pPr>
            <a:r>
              <a:rPr lang="fr-FR" dirty="0"/>
              <a:t>Maisons de retraite et de soins</a:t>
            </a:r>
          </a:p>
          <a:p>
            <a:pPr marL="171450" indent="-171450">
              <a:buFont typeface="Arial" panose="020B0604020202020204" pitchFamily="34" charset="0"/>
              <a:buChar char="•"/>
            </a:pPr>
            <a:r>
              <a:rPr lang="fr-FR" dirty="0"/>
              <a:t>Foyers pour patients handicapés</a:t>
            </a:r>
          </a:p>
          <a:p>
            <a:endParaRPr lang="fr-FR" dirty="0"/>
          </a:p>
          <a:p>
            <a:pPr marL="228600" indent="-228600">
              <a:buFont typeface="+mj-lt"/>
              <a:buAutoNum type="arabicPeriod"/>
            </a:pPr>
            <a:r>
              <a:rPr lang="fr-FR" dirty="0"/>
              <a:t>Entretiens d'une heure</a:t>
            </a:r>
          </a:p>
          <a:p>
            <a:pPr marL="228600" indent="-228600">
              <a:buFont typeface="+mj-lt"/>
              <a:buAutoNum type="arabicPeriod"/>
            </a:pPr>
            <a:r>
              <a:rPr lang="fr-FR" dirty="0"/>
              <a:t>Un cadre semi-directif permettant un échange approfondi</a:t>
            </a:r>
          </a:p>
          <a:p>
            <a:pPr marL="228600" indent="-228600">
              <a:buFont typeface="+mj-lt"/>
              <a:buAutoNum type="arabicPeriod"/>
            </a:pPr>
            <a:r>
              <a:rPr lang="fr-FR" dirty="0"/>
              <a:t>Une synthèse collective</a:t>
            </a:r>
          </a:p>
          <a:p>
            <a:endParaRPr lang="fr-FR" dirty="0"/>
          </a:p>
        </p:txBody>
      </p:sp>
      <p:sp>
        <p:nvSpPr>
          <p:cNvPr id="4" name="Espace réservé du numéro de diapositive 3"/>
          <p:cNvSpPr>
            <a:spLocks noGrp="1"/>
          </p:cNvSpPr>
          <p:nvPr>
            <p:ph type="sldNum" sz="quarter" idx="5"/>
          </p:nvPr>
        </p:nvSpPr>
        <p:spPr/>
        <p:txBody>
          <a:bodyPr/>
          <a:lstStyle/>
          <a:p>
            <a:fld id="{E87D8A93-E10E-C546-A8EE-053274FA0A9B}" type="slidenum">
              <a:rPr lang="fr-FR" smtClean="0"/>
              <a:t>7</a:t>
            </a:fld>
            <a:endParaRPr lang="fr-FR"/>
          </a:p>
        </p:txBody>
      </p:sp>
    </p:spTree>
    <p:extLst>
      <p:ext uri="{BB962C8B-B14F-4D97-AF65-F5344CB8AC3E}">
        <p14:creationId xmlns:p14="http://schemas.microsoft.com/office/powerpoint/2010/main" val="920667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Des acteurs dans la tourmente :</a:t>
            </a:r>
          </a:p>
          <a:p>
            <a:pPr marL="628650" lvl="1" indent="-171450">
              <a:buFont typeface="Arial" panose="020B0604020202020204" pitchFamily="34" charset="0"/>
              <a:buChar char="•"/>
            </a:pPr>
            <a:r>
              <a:rPr lang="fr-FR" dirty="0"/>
              <a:t>Pas toujours de réponses concrètes des autorités</a:t>
            </a:r>
          </a:p>
          <a:p>
            <a:pPr marL="628650" lvl="1" indent="-171450">
              <a:buFont typeface="Arial" panose="020B0604020202020204" pitchFamily="34" charset="0"/>
              <a:buChar char="•"/>
            </a:pPr>
            <a:r>
              <a:rPr lang="fr-FR" dirty="0"/>
              <a:t>Des règles top-down sans concertations</a:t>
            </a:r>
          </a:p>
          <a:p>
            <a:pPr marL="628650" lvl="1" indent="-171450">
              <a:buFont typeface="Arial" panose="020B0604020202020204" pitchFamily="34" charset="0"/>
              <a:buChar char="•"/>
            </a:pPr>
            <a:r>
              <a:rPr lang="fr-FR" dirty="0"/>
              <a:t>Renforcement de l’autorité centrale au détriment de la subsidiarité</a:t>
            </a:r>
          </a:p>
          <a:p>
            <a:pPr marL="628650" lvl="1" indent="-171450">
              <a:buFont typeface="Arial" panose="020B0604020202020204" pitchFamily="34" charset="0"/>
              <a:buChar char="•"/>
            </a:pPr>
            <a:r>
              <a:rPr lang="fr-FR" dirty="0"/>
              <a:t>Des règles différentes de part et d’autres de la frontières</a:t>
            </a:r>
          </a:p>
          <a:p>
            <a:pPr marL="628650" lvl="1" indent="-171450">
              <a:buFont typeface="Arial" panose="020B0604020202020204" pitchFamily="34" charset="0"/>
              <a:buChar char="•"/>
            </a:pPr>
            <a:r>
              <a:rPr lang="fr-FR" dirty="0"/>
              <a:t>Cauchemars des laissés-passés aux règles fluctuantes</a:t>
            </a:r>
          </a:p>
          <a:p>
            <a:r>
              <a:rPr lang="fr-FR" dirty="0"/>
              <a:t>Des patients et résidents :</a:t>
            </a:r>
          </a:p>
          <a:p>
            <a:pPr marL="628650" lvl="1" indent="-171450">
              <a:buFont typeface="Arial" panose="020B0604020202020204" pitchFamily="34" charset="0"/>
              <a:buChar char="•"/>
            </a:pPr>
            <a:r>
              <a:rPr lang="fr-FR" dirty="0"/>
              <a:t>Isolés notamment des familles françaises (personnes porteuses de handicaps, personnes </a:t>
            </a:r>
            <a:r>
              <a:rPr lang="fr-FR" dirty="0" err="1"/>
              <a:t>agés</a:t>
            </a:r>
            <a:endParaRPr lang="fr-FR" dirty="0"/>
          </a:p>
          <a:p>
            <a:pPr marL="628650" lvl="1" indent="-171450">
              <a:buFont typeface="Arial" panose="020B0604020202020204" pitchFamily="34" charset="0"/>
              <a:buChar char="•"/>
            </a:pPr>
            <a:r>
              <a:rPr lang="fr-FR" dirty="0"/>
              <a:t>Des suivis médicaux défaillants dans les résidences belges</a:t>
            </a:r>
          </a:p>
        </p:txBody>
      </p:sp>
      <p:sp>
        <p:nvSpPr>
          <p:cNvPr id="4" name="Espace réservé du numéro de diapositive 3"/>
          <p:cNvSpPr>
            <a:spLocks noGrp="1"/>
          </p:cNvSpPr>
          <p:nvPr>
            <p:ph type="sldNum" sz="quarter" idx="5"/>
          </p:nvPr>
        </p:nvSpPr>
        <p:spPr/>
        <p:txBody>
          <a:bodyPr/>
          <a:lstStyle/>
          <a:p>
            <a:fld id="{E87D8A93-E10E-C546-A8EE-053274FA0A9B}" type="slidenum">
              <a:rPr lang="fr-FR" smtClean="0"/>
              <a:t>8</a:t>
            </a:fld>
            <a:endParaRPr lang="fr-FR"/>
          </a:p>
        </p:txBody>
      </p:sp>
    </p:spTree>
    <p:extLst>
      <p:ext uri="{BB962C8B-B14F-4D97-AF65-F5344CB8AC3E}">
        <p14:creationId xmlns:p14="http://schemas.microsoft.com/office/powerpoint/2010/main" val="1489291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None/>
            </a:pPr>
            <a:r>
              <a:rPr lang="fr-FR" dirty="0"/>
              <a:t>Pour les coopérations médicales transfrontalières :</a:t>
            </a:r>
          </a:p>
          <a:p>
            <a:pPr marL="171450" indent="-171450">
              <a:buFont typeface="Arial" panose="020B0604020202020204" pitchFamily="34" charset="0"/>
              <a:buChar char="•"/>
            </a:pPr>
            <a:r>
              <a:rPr lang="fr-FR" dirty="0"/>
              <a:t>Replis très net lors du premier confinement</a:t>
            </a:r>
          </a:p>
          <a:p>
            <a:pPr marL="171450" indent="-171450">
              <a:buFont typeface="Arial" panose="020B0604020202020204" pitchFamily="34" charset="0"/>
              <a:buChar char="•"/>
            </a:pPr>
            <a:r>
              <a:rPr lang="fr-FR" dirty="0"/>
              <a:t>Les personnels transfrontaliers ont pu traverser la frontière, mais difficultés avec les forces de l’ordre ne connaissant pas les spécificités régionales transfrontalières</a:t>
            </a:r>
          </a:p>
          <a:p>
            <a:pPr marL="171450" indent="-171450">
              <a:buFont typeface="Arial" panose="020B0604020202020204" pitchFamily="34" charset="0"/>
              <a:buChar char="•"/>
            </a:pPr>
            <a:r>
              <a:rPr lang="fr-FR" dirty="0"/>
              <a:t>Les consultations de suivis transfrontalières ont nettement baissés – Une vrai question de santé publique</a:t>
            </a:r>
          </a:p>
          <a:p>
            <a:endParaRPr lang="fr-FR" dirty="0"/>
          </a:p>
        </p:txBody>
      </p:sp>
      <p:sp>
        <p:nvSpPr>
          <p:cNvPr id="4" name="Espace réservé du numéro de diapositive 3"/>
          <p:cNvSpPr>
            <a:spLocks noGrp="1"/>
          </p:cNvSpPr>
          <p:nvPr>
            <p:ph type="sldNum" sz="quarter" idx="5"/>
          </p:nvPr>
        </p:nvSpPr>
        <p:spPr/>
        <p:txBody>
          <a:bodyPr/>
          <a:lstStyle/>
          <a:p>
            <a:fld id="{E87D8A93-E10E-C546-A8EE-053274FA0A9B}" type="slidenum">
              <a:rPr lang="fr-FR" smtClean="0"/>
              <a:t>9</a:t>
            </a:fld>
            <a:endParaRPr lang="fr-FR"/>
          </a:p>
        </p:txBody>
      </p:sp>
    </p:spTree>
    <p:extLst>
      <p:ext uri="{BB962C8B-B14F-4D97-AF65-F5344CB8AC3E}">
        <p14:creationId xmlns:p14="http://schemas.microsoft.com/office/powerpoint/2010/main" val="1263690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r>
              <a:rPr lang="fr-FR" dirty="0"/>
              <a:t>30 ans de collaborations actives – complémentarités de services et de personnels</a:t>
            </a:r>
          </a:p>
          <a:p>
            <a:pPr marL="171450" indent="-171450">
              <a:buFont typeface="Arial" panose="020B0604020202020204" pitchFamily="34" charset="0"/>
              <a:buChar char="•"/>
            </a:pPr>
            <a:r>
              <a:rPr lang="fr-FR" dirty="0"/>
              <a:t>Le premier confinement a été un replis et une désorganisation des complémentarités</a:t>
            </a:r>
          </a:p>
          <a:p>
            <a:pPr marL="171450" indent="-171450">
              <a:buFont typeface="Arial" panose="020B0604020202020204" pitchFamily="34" charset="0"/>
              <a:buChar char="•"/>
            </a:pPr>
            <a:r>
              <a:rPr lang="fr-FR" dirty="0"/>
              <a:t>Transferts de malade Covid-19 en fonction des surcharges de part et d’autre de la frontière</a:t>
            </a:r>
          </a:p>
          <a:p>
            <a:pPr marL="171450" indent="-171450">
              <a:buFont typeface="Arial" panose="020B0604020202020204" pitchFamily="34" charset="0"/>
              <a:buChar char="•"/>
            </a:pPr>
            <a:r>
              <a:rPr lang="fr-FR" dirty="0"/>
              <a:t>Certains malades ont été transféré sans autorisations des tutelles – transfert de nuit.</a:t>
            </a:r>
          </a:p>
          <a:p>
            <a:pPr marL="171450" indent="-171450">
              <a:buFont typeface="Arial" panose="020B0604020202020204" pitchFamily="34" charset="0"/>
              <a:buChar char="•"/>
            </a:pPr>
            <a:r>
              <a:rPr lang="fr-FR" dirty="0"/>
              <a:t>L’interconnaissance des institutions a permis au bout de quelques semaines une forte résilience</a:t>
            </a:r>
          </a:p>
          <a:p>
            <a:endParaRPr lang="fr-FR" dirty="0"/>
          </a:p>
        </p:txBody>
      </p:sp>
      <p:sp>
        <p:nvSpPr>
          <p:cNvPr id="4" name="Espace réservé du numéro de diapositive 3"/>
          <p:cNvSpPr>
            <a:spLocks noGrp="1"/>
          </p:cNvSpPr>
          <p:nvPr>
            <p:ph type="sldNum" sz="quarter" idx="5"/>
          </p:nvPr>
        </p:nvSpPr>
        <p:spPr/>
        <p:txBody>
          <a:bodyPr/>
          <a:lstStyle/>
          <a:p>
            <a:fld id="{E87D8A93-E10E-C546-A8EE-053274FA0A9B}" type="slidenum">
              <a:rPr lang="fr-FR" smtClean="0"/>
              <a:t>10</a:t>
            </a:fld>
            <a:endParaRPr lang="fr-FR"/>
          </a:p>
        </p:txBody>
      </p:sp>
    </p:spTree>
    <p:extLst>
      <p:ext uri="{BB962C8B-B14F-4D97-AF65-F5344CB8AC3E}">
        <p14:creationId xmlns:p14="http://schemas.microsoft.com/office/powerpoint/2010/main" val="3912156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55926EDE-B0C7-164F-B084-EE2ADF04AE8A}" type="datetimeFigureOut">
              <a:rPr lang="fr-FR" smtClean="0"/>
              <a:t>21/07/2022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7AE6525-F75C-164F-A760-E77CC39895F8}" type="slidenum">
              <a:rPr lang="fr-FR" smtClean="0"/>
              <a:t>‹N°›</a:t>
            </a:fld>
            <a:endParaRPr lang="fr-FR"/>
          </a:p>
        </p:txBody>
      </p:sp>
    </p:spTree>
    <p:extLst>
      <p:ext uri="{BB962C8B-B14F-4D97-AF65-F5344CB8AC3E}">
        <p14:creationId xmlns:p14="http://schemas.microsoft.com/office/powerpoint/2010/main" val="1014122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5926EDE-B0C7-164F-B084-EE2ADF04AE8A}" type="datetimeFigureOut">
              <a:rPr lang="fr-FR" smtClean="0"/>
              <a:t>21/07/2022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7AE6525-F75C-164F-A760-E77CC39895F8}" type="slidenum">
              <a:rPr lang="fr-FR" smtClean="0"/>
              <a:t>‹N°›</a:t>
            </a:fld>
            <a:endParaRPr lang="fr-FR"/>
          </a:p>
        </p:txBody>
      </p:sp>
    </p:spTree>
    <p:extLst>
      <p:ext uri="{BB962C8B-B14F-4D97-AF65-F5344CB8AC3E}">
        <p14:creationId xmlns:p14="http://schemas.microsoft.com/office/powerpoint/2010/main" val="1499491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5926EDE-B0C7-164F-B084-EE2ADF04AE8A}" type="datetimeFigureOut">
              <a:rPr lang="fr-FR" smtClean="0"/>
              <a:t>21/07/2022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7AE6525-F75C-164F-A760-E77CC39895F8}" type="slidenum">
              <a:rPr lang="fr-FR" smtClean="0"/>
              <a:t>‹N°›</a:t>
            </a:fld>
            <a:endParaRPr lang="fr-FR"/>
          </a:p>
        </p:txBody>
      </p:sp>
    </p:spTree>
    <p:extLst>
      <p:ext uri="{BB962C8B-B14F-4D97-AF65-F5344CB8AC3E}">
        <p14:creationId xmlns:p14="http://schemas.microsoft.com/office/powerpoint/2010/main" val="2730640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5926EDE-B0C7-164F-B084-EE2ADF04AE8A}" type="datetimeFigureOut">
              <a:rPr lang="fr-FR" smtClean="0"/>
              <a:t>21/07/2022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7AE6525-F75C-164F-A760-E77CC39895F8}" type="slidenum">
              <a:rPr lang="fr-FR" smtClean="0"/>
              <a:t>‹N°›</a:t>
            </a:fld>
            <a:endParaRPr lang="fr-FR"/>
          </a:p>
        </p:txBody>
      </p:sp>
    </p:spTree>
    <p:extLst>
      <p:ext uri="{BB962C8B-B14F-4D97-AF65-F5344CB8AC3E}">
        <p14:creationId xmlns:p14="http://schemas.microsoft.com/office/powerpoint/2010/main" val="3924368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55926EDE-B0C7-164F-B084-EE2ADF04AE8A}" type="datetimeFigureOut">
              <a:rPr lang="fr-FR" smtClean="0"/>
              <a:t>21/07/2022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7AE6525-F75C-164F-A760-E77CC39895F8}" type="slidenum">
              <a:rPr lang="fr-FR" smtClean="0"/>
              <a:t>‹N°›</a:t>
            </a:fld>
            <a:endParaRPr lang="fr-FR"/>
          </a:p>
        </p:txBody>
      </p:sp>
    </p:spTree>
    <p:extLst>
      <p:ext uri="{BB962C8B-B14F-4D97-AF65-F5344CB8AC3E}">
        <p14:creationId xmlns:p14="http://schemas.microsoft.com/office/powerpoint/2010/main" val="4140609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55926EDE-B0C7-164F-B084-EE2ADF04AE8A}" type="datetimeFigureOut">
              <a:rPr lang="fr-FR" smtClean="0"/>
              <a:t>21/07/2022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7AE6525-F75C-164F-A760-E77CC39895F8}" type="slidenum">
              <a:rPr lang="fr-FR" smtClean="0"/>
              <a:t>‹N°›</a:t>
            </a:fld>
            <a:endParaRPr lang="fr-FR"/>
          </a:p>
        </p:txBody>
      </p:sp>
    </p:spTree>
    <p:extLst>
      <p:ext uri="{BB962C8B-B14F-4D97-AF65-F5344CB8AC3E}">
        <p14:creationId xmlns:p14="http://schemas.microsoft.com/office/powerpoint/2010/main" val="2300492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55926EDE-B0C7-164F-B084-EE2ADF04AE8A}" type="datetimeFigureOut">
              <a:rPr lang="fr-FR" smtClean="0"/>
              <a:t>21/07/2022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67AE6525-F75C-164F-A760-E77CC39895F8}" type="slidenum">
              <a:rPr lang="fr-FR" smtClean="0"/>
              <a:t>‹N°›</a:t>
            </a:fld>
            <a:endParaRPr lang="fr-FR"/>
          </a:p>
        </p:txBody>
      </p:sp>
    </p:spTree>
    <p:extLst>
      <p:ext uri="{BB962C8B-B14F-4D97-AF65-F5344CB8AC3E}">
        <p14:creationId xmlns:p14="http://schemas.microsoft.com/office/powerpoint/2010/main" val="2329320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55926EDE-B0C7-164F-B084-EE2ADF04AE8A}" type="datetimeFigureOut">
              <a:rPr lang="fr-FR" smtClean="0"/>
              <a:t>21/07/2022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67AE6525-F75C-164F-A760-E77CC39895F8}" type="slidenum">
              <a:rPr lang="fr-FR" smtClean="0"/>
              <a:t>‹N°›</a:t>
            </a:fld>
            <a:endParaRPr lang="fr-FR"/>
          </a:p>
        </p:txBody>
      </p:sp>
    </p:spTree>
    <p:extLst>
      <p:ext uri="{BB962C8B-B14F-4D97-AF65-F5344CB8AC3E}">
        <p14:creationId xmlns:p14="http://schemas.microsoft.com/office/powerpoint/2010/main" val="1270628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926EDE-B0C7-164F-B084-EE2ADF04AE8A}" type="datetimeFigureOut">
              <a:rPr lang="fr-FR" smtClean="0"/>
              <a:t>21/07/2022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67AE6525-F75C-164F-A760-E77CC39895F8}" type="slidenum">
              <a:rPr lang="fr-FR" smtClean="0"/>
              <a:t>‹N°›</a:t>
            </a:fld>
            <a:endParaRPr lang="fr-FR"/>
          </a:p>
        </p:txBody>
      </p:sp>
    </p:spTree>
    <p:extLst>
      <p:ext uri="{BB962C8B-B14F-4D97-AF65-F5344CB8AC3E}">
        <p14:creationId xmlns:p14="http://schemas.microsoft.com/office/powerpoint/2010/main" val="367094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5926EDE-B0C7-164F-B084-EE2ADF04AE8A}" type="datetimeFigureOut">
              <a:rPr lang="fr-FR" smtClean="0"/>
              <a:t>21/07/2022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7AE6525-F75C-164F-A760-E77CC39895F8}" type="slidenum">
              <a:rPr lang="fr-FR" smtClean="0"/>
              <a:t>‹N°›</a:t>
            </a:fld>
            <a:endParaRPr lang="fr-FR"/>
          </a:p>
        </p:txBody>
      </p:sp>
    </p:spTree>
    <p:extLst>
      <p:ext uri="{BB962C8B-B14F-4D97-AF65-F5344CB8AC3E}">
        <p14:creationId xmlns:p14="http://schemas.microsoft.com/office/powerpoint/2010/main" val="930814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5926EDE-B0C7-164F-B084-EE2ADF04AE8A}" type="datetimeFigureOut">
              <a:rPr lang="fr-FR" smtClean="0"/>
              <a:t>21/07/2022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7AE6525-F75C-164F-A760-E77CC39895F8}" type="slidenum">
              <a:rPr lang="fr-FR" smtClean="0"/>
              <a:t>‹N°›</a:t>
            </a:fld>
            <a:endParaRPr lang="fr-FR"/>
          </a:p>
        </p:txBody>
      </p:sp>
    </p:spTree>
    <p:extLst>
      <p:ext uri="{BB962C8B-B14F-4D97-AF65-F5344CB8AC3E}">
        <p14:creationId xmlns:p14="http://schemas.microsoft.com/office/powerpoint/2010/main" val="2936175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926EDE-B0C7-164F-B084-EE2ADF04AE8A}" type="datetimeFigureOut">
              <a:rPr lang="fr-FR" smtClean="0"/>
              <a:t>21/07/2022</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AE6525-F75C-164F-A760-E77CC39895F8}" type="slidenum">
              <a:rPr lang="fr-FR" smtClean="0"/>
              <a:t>‹N°›</a:t>
            </a:fld>
            <a:endParaRPr lang="fr-FR"/>
          </a:p>
        </p:txBody>
      </p:sp>
    </p:spTree>
    <p:extLst>
      <p:ext uri="{BB962C8B-B14F-4D97-AF65-F5344CB8AC3E}">
        <p14:creationId xmlns:p14="http://schemas.microsoft.com/office/powerpoint/2010/main" val="37940584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9.emf"/></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hyperlink" Target="http://www.europarl.europa.eu/thinktank/en/document.html?reference=IPOL_STU(2021)690904" TargetMode="External"/><Relationship Id="rId5" Type="http://schemas.openxmlformats.org/officeDocument/2006/relationships/image" Target="../media/image3.emf"/><Relationship Id="rId4" Type="http://schemas.openxmlformats.org/officeDocument/2006/relationships/image" Target="../media/image9.emf"/></Relationships>
</file>

<file path=ppt/slides/_rels/slide3.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403" y="86223"/>
            <a:ext cx="9144000" cy="6505115"/>
          </a:xfrm>
          <a:prstGeom prst="rect">
            <a:avLst/>
          </a:prstGeom>
          <a:solidFill>
            <a:srgbClr val="B9BFE7">
              <a:alpha val="20392"/>
            </a:srgbClr>
          </a:solidFill>
          <a:ln>
            <a:no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dirty="0">
              <a:solidFill>
                <a:srgbClr val="000000"/>
              </a:solidFill>
            </a:endParaRPr>
          </a:p>
        </p:txBody>
      </p:sp>
      <p:sp>
        <p:nvSpPr>
          <p:cNvPr id="4" name="Rectangle 3"/>
          <p:cNvSpPr/>
          <p:nvPr/>
        </p:nvSpPr>
        <p:spPr>
          <a:xfrm>
            <a:off x="-5847" y="6510626"/>
            <a:ext cx="9144000" cy="347374"/>
          </a:xfrm>
          <a:prstGeom prst="rect">
            <a:avLst/>
          </a:prstGeom>
          <a:solidFill>
            <a:srgbClr val="2E6CB8"/>
          </a:solidFill>
          <a:ln>
            <a:solidFill>
              <a:schemeClr val="tx2">
                <a:lumMod val="60000"/>
                <a:lumOff val="40000"/>
              </a:schemeClr>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dirty="0">
              <a:solidFill>
                <a:srgbClr val="000000"/>
              </a:solidFill>
            </a:endParaRPr>
          </a:p>
        </p:txBody>
      </p:sp>
      <p:sp>
        <p:nvSpPr>
          <p:cNvPr id="16" name="Arrondir un rectangle avec un coin du même côté 15"/>
          <p:cNvSpPr/>
          <p:nvPr/>
        </p:nvSpPr>
        <p:spPr>
          <a:xfrm rot="10800000">
            <a:off x="299875" y="79372"/>
            <a:ext cx="1807928" cy="1807928"/>
          </a:xfrm>
          <a:prstGeom prst="round2Same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pic>
        <p:nvPicPr>
          <p:cNvPr id="3" name="Image 2" descr="UNIV ARTOIS LOGO RVB.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8826" y="511304"/>
            <a:ext cx="1710027" cy="944062"/>
          </a:xfrm>
          <a:prstGeom prst="rect">
            <a:avLst/>
          </a:prstGeom>
        </p:spPr>
      </p:pic>
      <p:sp>
        <p:nvSpPr>
          <p:cNvPr id="14" name="Rectangle 13"/>
          <p:cNvSpPr/>
          <p:nvPr/>
        </p:nvSpPr>
        <p:spPr>
          <a:xfrm>
            <a:off x="0" y="5511"/>
            <a:ext cx="9144000" cy="73861"/>
          </a:xfrm>
          <a:prstGeom prst="rect">
            <a:avLst/>
          </a:prstGeom>
          <a:solidFill>
            <a:schemeClr val="tx2">
              <a:lumMod val="60000"/>
              <a:lumOff val="40000"/>
            </a:schemeClr>
          </a:solidFill>
          <a:ln>
            <a:solidFill>
              <a:srgbClr val="558ED5"/>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dirty="0">
              <a:solidFill>
                <a:srgbClr val="000000"/>
              </a:solidFill>
            </a:endParaRPr>
          </a:p>
        </p:txBody>
      </p:sp>
      <p:sp>
        <p:nvSpPr>
          <p:cNvPr id="17" name="ZoneTexte 16"/>
          <p:cNvSpPr txBox="1"/>
          <p:nvPr/>
        </p:nvSpPr>
        <p:spPr>
          <a:xfrm>
            <a:off x="1410877" y="2180512"/>
            <a:ext cx="6310552" cy="954107"/>
          </a:xfrm>
          <a:prstGeom prst="rect">
            <a:avLst/>
          </a:prstGeom>
          <a:noFill/>
        </p:spPr>
        <p:txBody>
          <a:bodyPr wrap="square" numCol="1" rtlCol="0">
            <a:spAutoFit/>
          </a:bodyPr>
          <a:lstStyle/>
          <a:p>
            <a:r>
              <a:rPr lang="fr-FR" sz="2800" b="1" dirty="0"/>
              <a:t>The Franco-</a:t>
            </a:r>
            <a:r>
              <a:rPr lang="fr-FR" sz="2800" b="1" dirty="0" err="1"/>
              <a:t>Belgian</a:t>
            </a:r>
            <a:r>
              <a:rPr lang="fr-FR" sz="2800" b="1" dirty="0"/>
              <a:t> border the Covid-19 </a:t>
            </a:r>
            <a:r>
              <a:rPr lang="fr-FR" sz="2800" b="1" dirty="0" err="1"/>
              <a:t>health</a:t>
            </a:r>
            <a:r>
              <a:rPr lang="fr-FR" sz="2800" b="1" dirty="0"/>
              <a:t> </a:t>
            </a:r>
            <a:r>
              <a:rPr lang="fr-FR" sz="2800" b="1" dirty="0" err="1"/>
              <a:t>crisis</a:t>
            </a:r>
            <a:r>
              <a:rPr lang="fr-FR" sz="2800" b="1" dirty="0"/>
              <a:t> </a:t>
            </a:r>
          </a:p>
        </p:txBody>
      </p:sp>
      <p:cxnSp>
        <p:nvCxnSpPr>
          <p:cNvPr id="23" name="Connecteur droit 22"/>
          <p:cNvCxnSpPr>
            <a:cxnSpLocks/>
          </p:cNvCxnSpPr>
          <p:nvPr/>
        </p:nvCxnSpPr>
        <p:spPr>
          <a:xfrm>
            <a:off x="1615044" y="3364538"/>
            <a:ext cx="5454797" cy="0"/>
          </a:xfrm>
          <a:prstGeom prst="line">
            <a:avLst/>
          </a:prstGeom>
          <a:ln>
            <a:solidFill>
              <a:srgbClr val="2E6CB8"/>
            </a:solidFill>
          </a:ln>
          <a:effectLst/>
        </p:spPr>
        <p:style>
          <a:lnRef idx="2">
            <a:schemeClr val="accent1"/>
          </a:lnRef>
          <a:fillRef idx="0">
            <a:schemeClr val="accent1"/>
          </a:fillRef>
          <a:effectRef idx="1">
            <a:schemeClr val="accent1"/>
          </a:effectRef>
          <a:fontRef idx="minor">
            <a:schemeClr val="tx1"/>
          </a:fontRef>
        </p:style>
      </p:cxnSp>
      <p:pic>
        <p:nvPicPr>
          <p:cNvPr id="20" name="Image 19" descr="../../../../Desktop/Logo-Discontinuites.png"/>
          <p:cNvPicPr/>
          <p:nvPr/>
        </p:nvPicPr>
        <p:blipFill>
          <a:blip r:embed="rId4">
            <a:extLst>
              <a:ext uri="{28A0092B-C50C-407E-A947-70E740481C1C}">
                <a14:useLocalDpi xmlns:a14="http://schemas.microsoft.com/office/drawing/2010/main" val="0"/>
              </a:ext>
            </a:extLst>
          </a:blip>
          <a:srcRect/>
          <a:stretch>
            <a:fillRect/>
          </a:stretch>
        </p:blipFill>
        <p:spPr bwMode="auto">
          <a:xfrm>
            <a:off x="1346610" y="5483766"/>
            <a:ext cx="1089393" cy="882199"/>
          </a:xfrm>
          <a:prstGeom prst="rect">
            <a:avLst/>
          </a:prstGeom>
          <a:noFill/>
          <a:ln>
            <a:noFill/>
          </a:ln>
        </p:spPr>
      </p:pic>
      <p:pic>
        <p:nvPicPr>
          <p:cNvPr id="2" name="Imag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73139" y="120206"/>
            <a:ext cx="2536768" cy="1143332"/>
          </a:xfrm>
          <a:prstGeom prst="rect">
            <a:avLst/>
          </a:prstGeom>
        </p:spPr>
      </p:pic>
      <p:sp>
        <p:nvSpPr>
          <p:cNvPr id="5" name="ZoneTexte 4">
            <a:extLst>
              <a:ext uri="{FF2B5EF4-FFF2-40B4-BE49-F238E27FC236}">
                <a16:creationId xmlns:a16="http://schemas.microsoft.com/office/drawing/2014/main" id="{74DA1664-3019-7841-A04E-3067F0240523}"/>
              </a:ext>
            </a:extLst>
          </p:cNvPr>
          <p:cNvSpPr txBox="1"/>
          <p:nvPr/>
        </p:nvSpPr>
        <p:spPr>
          <a:xfrm>
            <a:off x="1891307" y="3456202"/>
            <a:ext cx="5206362" cy="2123658"/>
          </a:xfrm>
          <a:prstGeom prst="rect">
            <a:avLst/>
          </a:prstGeom>
          <a:noFill/>
        </p:spPr>
        <p:txBody>
          <a:bodyPr wrap="none" rtlCol="0">
            <a:spAutoFit/>
          </a:bodyPr>
          <a:lstStyle/>
          <a:p>
            <a:r>
              <a:rPr lang="fr-FR" sz="2000" dirty="0">
                <a:solidFill>
                  <a:srgbClr val="0070C0"/>
                </a:solidFill>
              </a:rPr>
              <a:t>François Moullé, </a:t>
            </a:r>
          </a:p>
          <a:p>
            <a:r>
              <a:rPr lang="fr-FR" sz="1600" dirty="0"/>
              <a:t>Univ. Artois, UR 2468, Discontinuités, F-62000 Arras, France</a:t>
            </a:r>
            <a:endParaRPr lang="fr-FR" sz="1600" dirty="0">
              <a:solidFill>
                <a:srgbClr val="0070C0"/>
              </a:solidFill>
            </a:endParaRPr>
          </a:p>
          <a:p>
            <a:r>
              <a:rPr lang="fr-FR" sz="2000" dirty="0">
                <a:solidFill>
                  <a:srgbClr val="0070C0"/>
                </a:solidFill>
              </a:rPr>
              <a:t>Fabienne Leloup, </a:t>
            </a:r>
          </a:p>
          <a:p>
            <a:r>
              <a:rPr lang="fr-FR" sz="1600" dirty="0"/>
              <a:t>UCLouvain- FUCaM-Mons, ISPOLE, Belgium</a:t>
            </a:r>
          </a:p>
          <a:p>
            <a:r>
              <a:rPr lang="fr-FR" sz="2000" dirty="0">
                <a:solidFill>
                  <a:srgbClr val="0070C0"/>
                </a:solidFill>
              </a:rPr>
              <a:t>Pauline </a:t>
            </a:r>
            <a:r>
              <a:rPr lang="fr-FR" sz="2000" dirty="0" err="1">
                <a:solidFill>
                  <a:srgbClr val="0070C0"/>
                </a:solidFill>
              </a:rPr>
              <a:t>Pupier</a:t>
            </a:r>
            <a:r>
              <a:rPr lang="fr-FR" sz="2000" dirty="0">
                <a:solidFill>
                  <a:srgbClr val="0070C0"/>
                </a:solidFill>
              </a:rPr>
              <a:t>, </a:t>
            </a:r>
          </a:p>
          <a:p>
            <a:r>
              <a:rPr lang="fr-FR" sz="1600" dirty="0"/>
              <a:t>Univ. Artois, UR 2468, Discontinuités, F-62000 Arras, France</a:t>
            </a:r>
          </a:p>
          <a:p>
            <a:endParaRPr lang="fr-FR" sz="2400" dirty="0">
              <a:solidFill>
                <a:srgbClr val="0070C0"/>
              </a:solidFill>
            </a:endParaRPr>
          </a:p>
        </p:txBody>
      </p:sp>
      <p:pic>
        <p:nvPicPr>
          <p:cNvPr id="9" name="Image 8">
            <a:extLst>
              <a:ext uri="{FF2B5EF4-FFF2-40B4-BE49-F238E27FC236}">
                <a16:creationId xmlns:a16="http://schemas.microsoft.com/office/drawing/2014/main" id="{4C1F3A94-0508-085A-7A7C-51310FDF595F}"/>
              </a:ext>
            </a:extLst>
          </p:cNvPr>
          <p:cNvPicPr>
            <a:picLocks noChangeAspect="1"/>
          </p:cNvPicPr>
          <p:nvPr/>
        </p:nvPicPr>
        <p:blipFill>
          <a:blip r:embed="rId6"/>
          <a:stretch>
            <a:fillRect/>
          </a:stretch>
        </p:blipFill>
        <p:spPr>
          <a:xfrm>
            <a:off x="5607587" y="112096"/>
            <a:ext cx="3522131" cy="1148521"/>
          </a:xfrm>
          <a:prstGeom prst="rect">
            <a:avLst/>
          </a:prstGeom>
        </p:spPr>
      </p:pic>
      <p:pic>
        <p:nvPicPr>
          <p:cNvPr id="19" name="Image 18">
            <a:extLst>
              <a:ext uri="{FF2B5EF4-FFF2-40B4-BE49-F238E27FC236}">
                <a16:creationId xmlns:a16="http://schemas.microsoft.com/office/drawing/2014/main" id="{73F06D15-8F5F-8192-FE82-8E3C2F8F183B}"/>
              </a:ext>
            </a:extLst>
          </p:cNvPr>
          <p:cNvPicPr>
            <a:picLocks noChangeAspect="1"/>
          </p:cNvPicPr>
          <p:nvPr/>
        </p:nvPicPr>
        <p:blipFill>
          <a:blip r:embed="rId7"/>
          <a:stretch>
            <a:fillRect/>
          </a:stretch>
        </p:blipFill>
        <p:spPr>
          <a:xfrm>
            <a:off x="4134620" y="5455121"/>
            <a:ext cx="5020856" cy="1403057"/>
          </a:xfrm>
          <a:prstGeom prst="rect">
            <a:avLst/>
          </a:prstGeom>
        </p:spPr>
      </p:pic>
      <p:pic>
        <p:nvPicPr>
          <p:cNvPr id="22" name="Image 21">
            <a:extLst>
              <a:ext uri="{FF2B5EF4-FFF2-40B4-BE49-F238E27FC236}">
                <a16:creationId xmlns:a16="http://schemas.microsoft.com/office/drawing/2014/main" id="{C2150EDC-54EE-01DC-B491-360AF3FC33A6}"/>
              </a:ext>
            </a:extLst>
          </p:cNvPr>
          <p:cNvPicPr>
            <a:picLocks noChangeAspect="1"/>
          </p:cNvPicPr>
          <p:nvPr/>
        </p:nvPicPr>
        <p:blipFill>
          <a:blip r:embed="rId8"/>
          <a:stretch>
            <a:fillRect/>
          </a:stretch>
        </p:blipFill>
        <p:spPr>
          <a:xfrm>
            <a:off x="524848" y="5540118"/>
            <a:ext cx="650810" cy="769139"/>
          </a:xfrm>
          <a:prstGeom prst="rect">
            <a:avLst/>
          </a:prstGeom>
        </p:spPr>
      </p:pic>
    </p:spTree>
    <p:extLst>
      <p:ext uri="{BB962C8B-B14F-4D97-AF65-F5344CB8AC3E}">
        <p14:creationId xmlns:p14="http://schemas.microsoft.com/office/powerpoint/2010/main" val="2365103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7E4D2A6A-73B5-D2B1-C897-A1A49536B42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520224" y="476288"/>
            <a:ext cx="2541270" cy="2527752"/>
          </a:xfrm>
          <a:prstGeom prst="rect">
            <a:avLst/>
          </a:prstGeom>
        </p:spPr>
      </p:pic>
      <p:sp>
        <p:nvSpPr>
          <p:cNvPr id="2" name="Titre 1">
            <a:extLst>
              <a:ext uri="{FF2B5EF4-FFF2-40B4-BE49-F238E27FC236}">
                <a16:creationId xmlns:a16="http://schemas.microsoft.com/office/drawing/2014/main" id="{8C31A4C2-B680-65F7-8913-3DB0A40D2354}"/>
              </a:ext>
            </a:extLst>
          </p:cNvPr>
          <p:cNvSpPr>
            <a:spLocks noGrp="1"/>
          </p:cNvSpPr>
          <p:nvPr>
            <p:ph type="title"/>
          </p:nvPr>
        </p:nvSpPr>
        <p:spPr>
          <a:xfrm>
            <a:off x="323850" y="241458"/>
            <a:ext cx="7886700" cy="1325563"/>
          </a:xfrm>
        </p:spPr>
        <p:txBody>
          <a:bodyPr>
            <a:normAutofit/>
          </a:bodyPr>
          <a:lstStyle/>
          <a:p>
            <a:r>
              <a:rPr lang="fr-FR" sz="3200" b="1" dirty="0" err="1">
                <a:solidFill>
                  <a:srgbClr val="34349E"/>
                </a:solidFill>
                <a:latin typeface="+mn-lt"/>
              </a:rPr>
              <a:t>Hospitals</a:t>
            </a:r>
            <a:r>
              <a:rPr lang="fr-FR" sz="3200" b="1" dirty="0">
                <a:solidFill>
                  <a:srgbClr val="34349E"/>
                </a:solidFill>
                <a:latin typeface="+mn-lt"/>
              </a:rPr>
              <a:t> in Mouscron and Tourcoing </a:t>
            </a:r>
            <a:br>
              <a:rPr lang="fr-FR" sz="3200" b="1" dirty="0">
                <a:solidFill>
                  <a:srgbClr val="34349E"/>
                </a:solidFill>
                <a:latin typeface="+mn-lt"/>
              </a:rPr>
            </a:br>
            <a:r>
              <a:rPr lang="fr-FR" sz="2400" b="1" dirty="0">
                <a:solidFill>
                  <a:srgbClr val="34349E"/>
                </a:solidFill>
                <a:latin typeface="+mn-lt"/>
              </a:rPr>
              <a:t>a case </a:t>
            </a:r>
            <a:r>
              <a:rPr lang="fr-FR" sz="2400" b="1" dirty="0" err="1">
                <a:solidFill>
                  <a:srgbClr val="34349E"/>
                </a:solidFill>
                <a:latin typeface="+mn-lt"/>
              </a:rPr>
              <a:t>study</a:t>
            </a:r>
            <a:endParaRPr lang="fr-FR" sz="3200" b="1" dirty="0">
              <a:solidFill>
                <a:srgbClr val="34349E"/>
              </a:solidFill>
              <a:latin typeface="+mn-lt"/>
            </a:endParaRPr>
          </a:p>
        </p:txBody>
      </p:sp>
      <p:pic>
        <p:nvPicPr>
          <p:cNvPr id="5" name="Image 4">
            <a:extLst>
              <a:ext uri="{FF2B5EF4-FFF2-40B4-BE49-F238E27FC236}">
                <a16:creationId xmlns:a16="http://schemas.microsoft.com/office/drawing/2014/main" id="{DD3E3719-3B55-6BB6-566F-FB34E9127CC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618480" y="5752832"/>
            <a:ext cx="3525520" cy="1105168"/>
          </a:xfrm>
          <a:prstGeom prst="rect">
            <a:avLst/>
          </a:prstGeom>
        </p:spPr>
      </p:pic>
      <p:sp>
        <p:nvSpPr>
          <p:cNvPr id="3" name="Espace réservé du contenu 2">
            <a:extLst>
              <a:ext uri="{FF2B5EF4-FFF2-40B4-BE49-F238E27FC236}">
                <a16:creationId xmlns:a16="http://schemas.microsoft.com/office/drawing/2014/main" id="{07A8E1DD-40DA-31D6-E2A8-6F718D8AF573}"/>
              </a:ext>
            </a:extLst>
          </p:cNvPr>
          <p:cNvSpPr>
            <a:spLocks noGrp="1"/>
          </p:cNvSpPr>
          <p:nvPr>
            <p:ph idx="1"/>
          </p:nvPr>
        </p:nvSpPr>
        <p:spPr>
          <a:xfrm>
            <a:off x="247650" y="1944836"/>
            <a:ext cx="7153910" cy="4040454"/>
          </a:xfrm>
        </p:spPr>
        <p:txBody>
          <a:bodyPr>
            <a:normAutofit/>
          </a:bodyPr>
          <a:lstStyle/>
          <a:p>
            <a:pPr>
              <a:buClr>
                <a:srgbClr val="34349E"/>
              </a:buClr>
              <a:buFont typeface="Wingdings" panose="05000000000000000000" pitchFamily="2" charset="2"/>
              <a:buChar char="§"/>
            </a:pPr>
            <a:r>
              <a:rPr lang="fr-FR" sz="2200" dirty="0"/>
              <a:t>30 </a:t>
            </a:r>
            <a:r>
              <a:rPr lang="fr-FR" sz="2200" dirty="0" err="1"/>
              <a:t>years</a:t>
            </a:r>
            <a:r>
              <a:rPr lang="fr-FR" sz="2200" dirty="0"/>
              <a:t> of active collaboration - </a:t>
            </a:r>
            <a:r>
              <a:rPr lang="fr-FR" sz="2200" dirty="0" err="1"/>
              <a:t>complementarities</a:t>
            </a:r>
            <a:r>
              <a:rPr lang="fr-FR" sz="2200" dirty="0"/>
              <a:t>          of services and staff</a:t>
            </a:r>
          </a:p>
          <a:p>
            <a:pPr>
              <a:buClr>
                <a:srgbClr val="34349E"/>
              </a:buClr>
              <a:buFont typeface="Wingdings" panose="05000000000000000000" pitchFamily="2" charset="2"/>
              <a:buChar char="§"/>
            </a:pPr>
            <a:r>
              <a:rPr lang="fr-FR" sz="2200" dirty="0"/>
              <a:t>The first </a:t>
            </a:r>
            <a:r>
              <a:rPr lang="fr-FR" sz="2200" dirty="0" err="1"/>
              <a:t>lockdown</a:t>
            </a:r>
            <a:r>
              <a:rPr lang="fr-FR" sz="2200" dirty="0"/>
              <a:t> </a:t>
            </a:r>
            <a:r>
              <a:rPr lang="fr-FR" sz="2200" dirty="0" err="1"/>
              <a:t>was</a:t>
            </a:r>
            <a:r>
              <a:rPr lang="fr-FR" sz="2200" dirty="0"/>
              <a:t> a </a:t>
            </a:r>
            <a:r>
              <a:rPr lang="fr-FR" sz="2200" dirty="0" err="1"/>
              <a:t>sharp</a:t>
            </a:r>
            <a:r>
              <a:rPr lang="fr-FR" sz="2200" dirty="0"/>
              <a:t> stop of the </a:t>
            </a:r>
            <a:r>
              <a:rPr lang="fr-FR" sz="2200" dirty="0" err="1"/>
              <a:t>cooperation</a:t>
            </a:r>
            <a:r>
              <a:rPr lang="fr-FR" sz="2200" dirty="0"/>
              <a:t> and </a:t>
            </a:r>
            <a:r>
              <a:rPr lang="fr-FR" sz="2200" dirty="0" err="1"/>
              <a:t>created</a:t>
            </a:r>
            <a:r>
              <a:rPr lang="fr-FR" sz="2200" dirty="0"/>
              <a:t> a </a:t>
            </a:r>
            <a:r>
              <a:rPr lang="fr-FR" sz="2200" dirty="0" err="1"/>
              <a:t>disorganisation</a:t>
            </a:r>
            <a:r>
              <a:rPr lang="fr-FR" sz="2200" dirty="0"/>
              <a:t> in the </a:t>
            </a:r>
            <a:r>
              <a:rPr lang="fr-FR" sz="2200" dirty="0" err="1"/>
              <a:t>complementarities</a:t>
            </a:r>
            <a:r>
              <a:rPr lang="fr-FR" sz="2200" dirty="0"/>
              <a:t> </a:t>
            </a:r>
          </a:p>
          <a:p>
            <a:pPr>
              <a:buClr>
                <a:srgbClr val="34349E"/>
              </a:buClr>
              <a:buFont typeface="Wingdings" panose="05000000000000000000" pitchFamily="2" charset="2"/>
              <a:buChar char="§"/>
            </a:pPr>
            <a:r>
              <a:rPr lang="fr-FR" sz="2200" dirty="0" err="1"/>
              <a:t>Transfers</a:t>
            </a:r>
            <a:r>
              <a:rPr lang="fr-FR" sz="2200" dirty="0"/>
              <a:t> of Covid-19 patients </a:t>
            </a:r>
            <a:r>
              <a:rPr lang="fr-FR" sz="2200" dirty="0" err="1"/>
              <a:t>according</a:t>
            </a:r>
            <a:r>
              <a:rPr lang="fr-FR" sz="2200" dirty="0"/>
              <a:t> to </a:t>
            </a:r>
            <a:r>
              <a:rPr lang="fr-FR" sz="2200" dirty="0" err="1"/>
              <a:t>overloads</a:t>
            </a:r>
            <a:r>
              <a:rPr lang="fr-FR" sz="2200" dirty="0"/>
              <a:t> on </a:t>
            </a:r>
            <a:r>
              <a:rPr lang="fr-FR" sz="2200" dirty="0" err="1"/>
              <a:t>both</a:t>
            </a:r>
            <a:r>
              <a:rPr lang="fr-FR" sz="2200" dirty="0"/>
              <a:t> </a:t>
            </a:r>
            <a:r>
              <a:rPr lang="fr-FR" sz="2200" dirty="0" err="1"/>
              <a:t>sides</a:t>
            </a:r>
            <a:r>
              <a:rPr lang="fr-FR" sz="2200" dirty="0"/>
              <a:t> of the border</a:t>
            </a:r>
          </a:p>
          <a:p>
            <a:pPr>
              <a:buClr>
                <a:srgbClr val="34349E"/>
              </a:buClr>
              <a:buFont typeface="Wingdings" panose="05000000000000000000" pitchFamily="2" charset="2"/>
              <a:buChar char="§"/>
            </a:pPr>
            <a:r>
              <a:rPr lang="fr-FR" sz="2200" dirty="0" err="1"/>
              <a:t>Some</a:t>
            </a:r>
            <a:r>
              <a:rPr lang="fr-FR" sz="2200" dirty="0"/>
              <a:t> patients </a:t>
            </a:r>
            <a:r>
              <a:rPr lang="fr-FR" sz="2200" dirty="0" err="1"/>
              <a:t>were</a:t>
            </a:r>
            <a:r>
              <a:rPr lang="fr-FR" sz="2200" dirty="0"/>
              <a:t> </a:t>
            </a:r>
            <a:r>
              <a:rPr lang="fr-FR" sz="2200" dirty="0" err="1"/>
              <a:t>transferred</a:t>
            </a:r>
            <a:r>
              <a:rPr lang="fr-FR" sz="2200" dirty="0"/>
              <a:t> </a:t>
            </a:r>
            <a:r>
              <a:rPr lang="fr-FR" sz="2200" dirty="0" err="1"/>
              <a:t>without</a:t>
            </a:r>
            <a:r>
              <a:rPr lang="fr-FR" sz="2200" dirty="0"/>
              <a:t> </a:t>
            </a:r>
            <a:r>
              <a:rPr lang="fr-FR" sz="2200" dirty="0" err="1"/>
              <a:t>authorisation</a:t>
            </a:r>
            <a:r>
              <a:rPr lang="fr-FR" sz="2200" dirty="0"/>
              <a:t> </a:t>
            </a:r>
            <a:r>
              <a:rPr lang="fr-FR" sz="2200" dirty="0" err="1"/>
              <a:t>from</a:t>
            </a:r>
            <a:r>
              <a:rPr lang="fr-FR" sz="2200" dirty="0"/>
              <a:t> the </a:t>
            </a:r>
            <a:r>
              <a:rPr lang="fr-FR" sz="2200" dirty="0" err="1"/>
              <a:t>supervisory</a:t>
            </a:r>
            <a:r>
              <a:rPr lang="fr-FR" sz="2200" dirty="0"/>
              <a:t> </a:t>
            </a:r>
            <a:r>
              <a:rPr lang="fr-FR" sz="2200" dirty="0" err="1"/>
              <a:t>authorities</a:t>
            </a:r>
            <a:r>
              <a:rPr lang="fr-FR" sz="2200" dirty="0"/>
              <a:t> – </a:t>
            </a:r>
            <a:r>
              <a:rPr lang="fr-FR" sz="2200" dirty="0" err="1"/>
              <a:t>transfers</a:t>
            </a:r>
            <a:r>
              <a:rPr lang="fr-FR" sz="2200" dirty="0"/>
              <a:t> </a:t>
            </a:r>
            <a:r>
              <a:rPr lang="fr-FR" sz="2200" dirty="0" err="1"/>
              <a:t>during</a:t>
            </a:r>
            <a:r>
              <a:rPr lang="fr-FR" sz="2200" dirty="0"/>
              <a:t> the </a:t>
            </a:r>
            <a:r>
              <a:rPr lang="fr-FR" sz="2200" dirty="0" err="1"/>
              <a:t>nights</a:t>
            </a:r>
            <a:endParaRPr lang="fr-FR" sz="2200" dirty="0"/>
          </a:p>
          <a:p>
            <a:pPr>
              <a:buClr>
                <a:srgbClr val="34349E"/>
              </a:buClr>
              <a:buFont typeface="Wingdings" panose="05000000000000000000" pitchFamily="2" charset="2"/>
              <a:buChar char="§"/>
            </a:pPr>
            <a:r>
              <a:rPr lang="fr-FR" sz="2200" dirty="0"/>
              <a:t>The inter-</a:t>
            </a:r>
            <a:r>
              <a:rPr lang="fr-FR" sz="2200" dirty="0" err="1"/>
              <a:t>knowledge</a:t>
            </a:r>
            <a:r>
              <a:rPr lang="fr-FR" sz="2200" dirty="0"/>
              <a:t> of the institutions </a:t>
            </a:r>
            <a:r>
              <a:rPr lang="fr-FR" sz="2200" dirty="0" err="1"/>
              <a:t>enabled</a:t>
            </a:r>
            <a:r>
              <a:rPr lang="fr-FR" sz="2200" dirty="0"/>
              <a:t> a </a:t>
            </a:r>
            <a:r>
              <a:rPr lang="fr-FR" sz="2200" dirty="0" err="1"/>
              <a:t>strong</a:t>
            </a:r>
            <a:r>
              <a:rPr lang="fr-FR" sz="2200" dirty="0"/>
              <a:t> </a:t>
            </a:r>
            <a:r>
              <a:rPr lang="fr-FR" sz="2200" dirty="0" err="1"/>
              <a:t>resilience</a:t>
            </a:r>
            <a:r>
              <a:rPr lang="fr-FR" sz="2200" dirty="0"/>
              <a:t> </a:t>
            </a:r>
            <a:r>
              <a:rPr lang="fr-FR" sz="2200" dirty="0" err="1"/>
              <a:t>after</a:t>
            </a:r>
            <a:r>
              <a:rPr lang="fr-FR" sz="2200" dirty="0"/>
              <a:t> a few </a:t>
            </a:r>
            <a:r>
              <a:rPr lang="fr-FR" sz="2200" dirty="0" err="1"/>
              <a:t>weeks</a:t>
            </a:r>
            <a:endParaRPr lang="fr-FR" sz="2200" dirty="0"/>
          </a:p>
        </p:txBody>
      </p:sp>
    </p:spTree>
    <p:extLst>
      <p:ext uri="{BB962C8B-B14F-4D97-AF65-F5344CB8AC3E}">
        <p14:creationId xmlns:p14="http://schemas.microsoft.com/office/powerpoint/2010/main" val="2526666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30F97EEE-24C1-43A8-AC57-98C407613CC0}"/>
              </a:ext>
            </a:extLst>
          </p:cNvPr>
          <p:cNvSpPr>
            <a:spLocks noGrp="1"/>
          </p:cNvSpPr>
          <p:nvPr>
            <p:ph type="title"/>
          </p:nvPr>
        </p:nvSpPr>
        <p:spPr>
          <a:xfrm>
            <a:off x="403761" y="323621"/>
            <a:ext cx="7899605" cy="1769403"/>
          </a:xfrm>
        </p:spPr>
        <p:txBody>
          <a:bodyPr>
            <a:normAutofit/>
          </a:bodyPr>
          <a:lstStyle/>
          <a:p>
            <a:r>
              <a:rPr lang="fr-FR" sz="3200" b="1" dirty="0" err="1">
                <a:solidFill>
                  <a:srgbClr val="0C4DA2"/>
                </a:solidFill>
                <a:latin typeface="+mn-lt"/>
              </a:rPr>
              <a:t>Results</a:t>
            </a:r>
            <a:r>
              <a:rPr lang="fr-FR" sz="3200" b="1" dirty="0">
                <a:solidFill>
                  <a:srgbClr val="0C4DA2"/>
                </a:solidFill>
                <a:latin typeface="+mn-lt"/>
              </a:rPr>
              <a:t> at </a:t>
            </a:r>
            <a:r>
              <a:rPr lang="fr-FR" sz="3200" b="1" dirty="0" err="1">
                <a:solidFill>
                  <a:srgbClr val="0C4DA2"/>
                </a:solidFill>
                <a:latin typeface="+mn-lt"/>
              </a:rPr>
              <a:t>European</a:t>
            </a:r>
            <a:r>
              <a:rPr lang="fr-FR" sz="3200" b="1" dirty="0">
                <a:solidFill>
                  <a:srgbClr val="0C4DA2"/>
                </a:solidFill>
                <a:latin typeface="+mn-lt"/>
              </a:rPr>
              <a:t> </a:t>
            </a:r>
            <a:r>
              <a:rPr lang="fr-FR" sz="3200" b="1" dirty="0" err="1">
                <a:solidFill>
                  <a:srgbClr val="0C4DA2"/>
                </a:solidFill>
                <a:latin typeface="+mn-lt"/>
              </a:rPr>
              <a:t>level</a:t>
            </a:r>
            <a:br>
              <a:rPr lang="fr-FR" sz="3000" dirty="0">
                <a:solidFill>
                  <a:srgbClr val="0C4DA2"/>
                </a:solidFill>
                <a:latin typeface="+mn-lt"/>
              </a:rPr>
            </a:br>
            <a:r>
              <a:rPr lang="fr-FR" sz="2000" dirty="0" err="1">
                <a:solidFill>
                  <a:srgbClr val="0C4DA2"/>
                </a:solidFill>
                <a:latin typeface="+mn-lt"/>
              </a:rPr>
              <a:t>Immediate</a:t>
            </a:r>
            <a:r>
              <a:rPr lang="fr-FR" sz="2000" dirty="0">
                <a:solidFill>
                  <a:srgbClr val="0C4DA2"/>
                </a:solidFill>
                <a:latin typeface="+mn-lt"/>
              </a:rPr>
              <a:t> </a:t>
            </a:r>
            <a:r>
              <a:rPr lang="fr-FR" sz="2000" dirty="0" err="1">
                <a:solidFill>
                  <a:srgbClr val="0C4DA2"/>
                </a:solidFill>
                <a:latin typeface="+mn-lt"/>
              </a:rPr>
              <a:t>effects</a:t>
            </a:r>
            <a:r>
              <a:rPr lang="fr-FR" sz="2000" dirty="0">
                <a:solidFill>
                  <a:srgbClr val="0C4DA2"/>
                </a:solidFill>
                <a:latin typeface="+mn-lt"/>
              </a:rPr>
              <a:t> of Covid-19 </a:t>
            </a:r>
            <a:br>
              <a:rPr lang="fr-FR" sz="2000" dirty="0">
                <a:solidFill>
                  <a:srgbClr val="0C4DA2"/>
                </a:solidFill>
                <a:latin typeface="+mn-lt"/>
              </a:rPr>
            </a:br>
            <a:r>
              <a:rPr lang="fr-FR" sz="2000" dirty="0">
                <a:solidFill>
                  <a:srgbClr val="0C4DA2"/>
                </a:solidFill>
                <a:latin typeface="+mn-lt"/>
              </a:rPr>
              <a:t>and the </a:t>
            </a:r>
            <a:r>
              <a:rPr lang="fr-FR" sz="2000" dirty="0" err="1">
                <a:solidFill>
                  <a:srgbClr val="0C4DA2"/>
                </a:solidFill>
                <a:latin typeface="+mn-lt"/>
              </a:rPr>
              <a:t>role</a:t>
            </a:r>
            <a:r>
              <a:rPr lang="fr-FR" sz="2000" dirty="0">
                <a:solidFill>
                  <a:srgbClr val="0C4DA2"/>
                </a:solidFill>
                <a:latin typeface="+mn-lt"/>
              </a:rPr>
              <a:t> of cross-border </a:t>
            </a:r>
            <a:r>
              <a:rPr lang="fr-FR" sz="2000" dirty="0" err="1">
                <a:solidFill>
                  <a:srgbClr val="0C4DA2"/>
                </a:solidFill>
                <a:latin typeface="+mn-lt"/>
              </a:rPr>
              <a:t>cooperation</a:t>
            </a:r>
            <a:r>
              <a:rPr lang="fr-FR" sz="2000" dirty="0">
                <a:solidFill>
                  <a:srgbClr val="0C4DA2"/>
                </a:solidFill>
                <a:latin typeface="+mn-lt"/>
              </a:rPr>
              <a:t> in the </a:t>
            </a:r>
            <a:r>
              <a:rPr lang="fr-FR" sz="2000" dirty="0" err="1">
                <a:solidFill>
                  <a:srgbClr val="0C4DA2"/>
                </a:solidFill>
                <a:latin typeface="+mn-lt"/>
              </a:rPr>
              <a:t>European</a:t>
            </a:r>
            <a:r>
              <a:rPr lang="fr-FR" sz="2000" dirty="0">
                <a:solidFill>
                  <a:srgbClr val="0C4DA2"/>
                </a:solidFill>
                <a:latin typeface="+mn-lt"/>
              </a:rPr>
              <a:t> </a:t>
            </a:r>
            <a:r>
              <a:rPr lang="fr-FR" sz="2000" dirty="0" err="1">
                <a:solidFill>
                  <a:srgbClr val="0C4DA2"/>
                </a:solidFill>
                <a:latin typeface="+mn-lt"/>
              </a:rPr>
              <a:t>response</a:t>
            </a:r>
            <a:r>
              <a:rPr lang="fr-FR" sz="2000" dirty="0">
                <a:solidFill>
                  <a:srgbClr val="0C4DA2"/>
                </a:solidFill>
                <a:latin typeface="+mn-lt"/>
              </a:rPr>
              <a:t> </a:t>
            </a:r>
            <a:endParaRPr lang="fr-FR" sz="3000" dirty="0">
              <a:solidFill>
                <a:srgbClr val="0C4DA2"/>
              </a:solidFill>
              <a:latin typeface="+mn-lt"/>
            </a:endParaRPr>
          </a:p>
        </p:txBody>
      </p:sp>
      <p:sp>
        <p:nvSpPr>
          <p:cNvPr id="5" name="Espace réservé du contenu 4">
            <a:extLst>
              <a:ext uri="{FF2B5EF4-FFF2-40B4-BE49-F238E27FC236}">
                <a16:creationId xmlns:a16="http://schemas.microsoft.com/office/drawing/2014/main" id="{A4F6A31E-0667-42CA-A204-3B3B23A871AC}"/>
              </a:ext>
            </a:extLst>
          </p:cNvPr>
          <p:cNvSpPr>
            <a:spLocks noGrp="1"/>
          </p:cNvSpPr>
          <p:nvPr>
            <p:ph idx="1"/>
          </p:nvPr>
        </p:nvSpPr>
        <p:spPr>
          <a:xfrm>
            <a:off x="403761" y="2277333"/>
            <a:ext cx="8585860" cy="4460952"/>
          </a:xfrm>
        </p:spPr>
        <p:txBody>
          <a:bodyPr>
            <a:normAutofit fontScale="77500" lnSpcReduction="20000"/>
          </a:bodyPr>
          <a:lstStyle/>
          <a:p>
            <a:pPr>
              <a:buClr>
                <a:srgbClr val="34349E"/>
              </a:buClr>
              <a:buFont typeface="Wingdings" panose="05000000000000000000" pitchFamily="2" charset="2"/>
              <a:buChar char="§"/>
            </a:pPr>
            <a:r>
              <a:rPr lang="en-GB" sz="2600" dirty="0"/>
              <a:t>Increasing presence of the "health" topic in the Interreg projects of the last three programmes</a:t>
            </a:r>
          </a:p>
          <a:p>
            <a:pPr>
              <a:buClr>
                <a:srgbClr val="34349E"/>
              </a:buClr>
              <a:buFont typeface="Wingdings" panose="05000000000000000000" pitchFamily="2" charset="2"/>
              <a:buChar char="§"/>
            </a:pPr>
            <a:r>
              <a:rPr lang="en-GB" sz="2600" dirty="0"/>
              <a:t>Obstacles and limits to health-related territorial cooperation: obstacles to crossing borders for staff and patients (lack of information, lack of recognition of diplomas, lack of administrative follow-up, governance difficulties)</a:t>
            </a:r>
          </a:p>
          <a:p>
            <a:pPr>
              <a:buClr>
                <a:srgbClr val="34349E"/>
              </a:buClr>
              <a:buFont typeface="Wingdings" panose="05000000000000000000" pitchFamily="2" charset="2"/>
              <a:buChar char="§"/>
            </a:pPr>
            <a:r>
              <a:rPr lang="en-GB" sz="2600" dirty="0"/>
              <a:t>In times of Covid, asymmetry of decisions, lack of data, lack of consideration of cross-border particularities, recentralisation of decisions, even misunderstanding and mistrust</a:t>
            </a:r>
          </a:p>
          <a:p>
            <a:pPr>
              <a:buClr>
                <a:srgbClr val="34349E"/>
              </a:buClr>
              <a:buFont typeface="Wingdings" panose="05000000000000000000" pitchFamily="2" charset="2"/>
              <a:buChar char="§"/>
            </a:pPr>
            <a:r>
              <a:rPr lang="en-GB" sz="2600" dirty="0"/>
              <a:t>Local arrangements and European initiatives in response to Covid</a:t>
            </a:r>
          </a:p>
          <a:p>
            <a:pPr>
              <a:buClr>
                <a:srgbClr val="34349E"/>
              </a:buClr>
              <a:buFont typeface="Wingdings" panose="05000000000000000000" pitchFamily="2" charset="2"/>
              <a:buChar char="§"/>
            </a:pPr>
            <a:endParaRPr lang="en-GB" dirty="0"/>
          </a:p>
          <a:p>
            <a:pPr marL="0" indent="0">
              <a:buClr>
                <a:srgbClr val="34349E"/>
              </a:buClr>
              <a:buNone/>
            </a:pPr>
            <a:r>
              <a:rPr lang="en-GB" dirty="0">
                <a:solidFill>
                  <a:srgbClr val="34349E"/>
                </a:solidFill>
              </a:rPr>
              <a:t>Recommendations: </a:t>
            </a:r>
            <a:r>
              <a:rPr lang="en-GB" dirty="0"/>
              <a:t>information, cross-border language, data and mapping of (trans)border health actors, joint provision of health and social services, European protocols and cross-border routines, role of intermediaries (EGTC, observatories, ZOAST and other networks)</a:t>
            </a:r>
          </a:p>
          <a:p>
            <a:pPr>
              <a:buClr>
                <a:srgbClr val="34349E"/>
              </a:buClr>
              <a:buFont typeface="Wingdings" panose="05000000000000000000" pitchFamily="2" charset="2"/>
              <a:buChar char="§"/>
            </a:pPr>
            <a:endParaRPr lang="en-GB" dirty="0"/>
          </a:p>
          <a:p>
            <a:pPr>
              <a:buClr>
                <a:srgbClr val="34349E"/>
              </a:buClr>
              <a:buFont typeface="Wingdings" panose="05000000000000000000" pitchFamily="2" charset="2"/>
              <a:buChar char="§"/>
            </a:pPr>
            <a:endParaRPr lang="en-GB" sz="1800" dirty="0"/>
          </a:p>
        </p:txBody>
      </p:sp>
      <p:pic>
        <p:nvPicPr>
          <p:cNvPr id="7" name="Image 6">
            <a:extLst>
              <a:ext uri="{FF2B5EF4-FFF2-40B4-BE49-F238E27FC236}">
                <a16:creationId xmlns:a16="http://schemas.microsoft.com/office/drawing/2014/main" id="{ADF12990-759D-377C-B255-AF23DB47E061}"/>
              </a:ext>
            </a:extLst>
          </p:cNvPr>
          <p:cNvPicPr>
            <a:picLocks noChangeAspect="1"/>
          </p:cNvPicPr>
          <p:nvPr/>
        </p:nvPicPr>
        <p:blipFill>
          <a:blip r:embed="rId3"/>
          <a:stretch>
            <a:fillRect/>
          </a:stretch>
        </p:blipFill>
        <p:spPr>
          <a:xfrm>
            <a:off x="4801172" y="19596"/>
            <a:ext cx="4307710" cy="954181"/>
          </a:xfrm>
          <a:prstGeom prst="rect">
            <a:avLst/>
          </a:prstGeom>
        </p:spPr>
      </p:pic>
    </p:spTree>
    <p:extLst>
      <p:ext uri="{BB962C8B-B14F-4D97-AF65-F5344CB8AC3E}">
        <p14:creationId xmlns:p14="http://schemas.microsoft.com/office/powerpoint/2010/main" val="3307293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F1795D-E257-99D4-8918-D9E603DD5365}"/>
              </a:ext>
            </a:extLst>
          </p:cNvPr>
          <p:cNvSpPr>
            <a:spLocks noGrp="1"/>
          </p:cNvSpPr>
          <p:nvPr>
            <p:ph type="title"/>
          </p:nvPr>
        </p:nvSpPr>
        <p:spPr>
          <a:xfrm>
            <a:off x="362505" y="215324"/>
            <a:ext cx="2572216" cy="669709"/>
          </a:xfrm>
        </p:spPr>
        <p:txBody>
          <a:bodyPr>
            <a:normAutofit/>
          </a:bodyPr>
          <a:lstStyle/>
          <a:p>
            <a:r>
              <a:rPr lang="fr-FR" sz="3600" b="1" dirty="0">
                <a:solidFill>
                  <a:srgbClr val="34349E"/>
                </a:solidFill>
                <a:latin typeface="+mn-lt"/>
              </a:rPr>
              <a:t>Conclusions</a:t>
            </a:r>
          </a:p>
        </p:txBody>
      </p:sp>
      <p:pic>
        <p:nvPicPr>
          <p:cNvPr id="6" name="Espace réservé du contenu 5">
            <a:extLst>
              <a:ext uri="{FF2B5EF4-FFF2-40B4-BE49-F238E27FC236}">
                <a16:creationId xmlns:a16="http://schemas.microsoft.com/office/drawing/2014/main" id="{DE0DA83A-A4DA-50DC-A11B-88FBF1E631F3}"/>
              </a:ext>
            </a:extLst>
          </p:cNvPr>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4517830" y="3784075"/>
            <a:ext cx="1977973" cy="3053108"/>
          </a:xfrm>
        </p:spPr>
      </p:pic>
      <p:pic>
        <p:nvPicPr>
          <p:cNvPr id="7" name="Image 6">
            <a:extLst>
              <a:ext uri="{FF2B5EF4-FFF2-40B4-BE49-F238E27FC236}">
                <a16:creationId xmlns:a16="http://schemas.microsoft.com/office/drawing/2014/main" id="{803118AA-8518-E72B-3ECF-93039A5BC23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495803" y="3784075"/>
            <a:ext cx="2256311" cy="3054329"/>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contourW="6350"/>
        </p:spPr>
      </p:pic>
      <p:pic>
        <p:nvPicPr>
          <p:cNvPr id="9" name="Image 8">
            <a:extLst>
              <a:ext uri="{FF2B5EF4-FFF2-40B4-BE49-F238E27FC236}">
                <a16:creationId xmlns:a16="http://schemas.microsoft.com/office/drawing/2014/main" id="{2519087C-7728-CFC7-24B9-01CFDA011EA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62505" y="3784514"/>
            <a:ext cx="2014178" cy="3073486"/>
          </a:xfrm>
          <a:prstGeom prst="rect">
            <a:avLst/>
          </a:prstGeom>
        </p:spPr>
      </p:pic>
      <p:sp>
        <p:nvSpPr>
          <p:cNvPr id="10" name="ZoneTexte 9">
            <a:extLst>
              <a:ext uri="{FF2B5EF4-FFF2-40B4-BE49-F238E27FC236}">
                <a16:creationId xmlns:a16="http://schemas.microsoft.com/office/drawing/2014/main" id="{3CC6233C-D04D-4A46-EB65-5B037F5925FD}"/>
              </a:ext>
            </a:extLst>
          </p:cNvPr>
          <p:cNvSpPr txBox="1"/>
          <p:nvPr/>
        </p:nvSpPr>
        <p:spPr>
          <a:xfrm>
            <a:off x="302278" y="3429000"/>
            <a:ext cx="652743" cy="369332"/>
          </a:xfrm>
          <a:prstGeom prst="rect">
            <a:avLst/>
          </a:prstGeom>
          <a:noFill/>
        </p:spPr>
        <p:txBody>
          <a:bodyPr wrap="none" rtlCol="0">
            <a:spAutoFit/>
          </a:bodyPr>
          <a:lstStyle/>
          <a:p>
            <a:r>
              <a:rPr lang="fr-FR" dirty="0"/>
              <a:t>2010</a:t>
            </a:r>
          </a:p>
        </p:txBody>
      </p:sp>
      <p:pic>
        <p:nvPicPr>
          <p:cNvPr id="12" name="Image 11">
            <a:extLst>
              <a:ext uri="{FF2B5EF4-FFF2-40B4-BE49-F238E27FC236}">
                <a16:creationId xmlns:a16="http://schemas.microsoft.com/office/drawing/2014/main" id="{BCD0C002-8DFE-0372-6C56-1BBAD7F218C0}"/>
              </a:ext>
            </a:extLst>
          </p:cNvPr>
          <p:cNvPicPr>
            <a:picLocks noChangeAspect="1"/>
          </p:cNvPicPr>
          <p:nvPr/>
        </p:nvPicPr>
        <p:blipFill>
          <a:blip r:embed="rId6"/>
          <a:stretch>
            <a:fillRect/>
          </a:stretch>
        </p:blipFill>
        <p:spPr>
          <a:xfrm>
            <a:off x="2376683" y="3763259"/>
            <a:ext cx="2141147" cy="3073924"/>
          </a:xfrm>
          <a:prstGeom prst="rect">
            <a:avLst/>
          </a:prstGeom>
        </p:spPr>
      </p:pic>
      <p:sp>
        <p:nvSpPr>
          <p:cNvPr id="13" name="ZoneTexte 12">
            <a:extLst>
              <a:ext uri="{FF2B5EF4-FFF2-40B4-BE49-F238E27FC236}">
                <a16:creationId xmlns:a16="http://schemas.microsoft.com/office/drawing/2014/main" id="{6B495DFE-5FF6-2231-E244-872E4D46BFF4}"/>
              </a:ext>
            </a:extLst>
          </p:cNvPr>
          <p:cNvSpPr txBox="1"/>
          <p:nvPr/>
        </p:nvSpPr>
        <p:spPr>
          <a:xfrm>
            <a:off x="2281978" y="3435927"/>
            <a:ext cx="652743" cy="369332"/>
          </a:xfrm>
          <a:prstGeom prst="rect">
            <a:avLst/>
          </a:prstGeom>
          <a:noFill/>
        </p:spPr>
        <p:txBody>
          <a:bodyPr wrap="none" rtlCol="0">
            <a:spAutoFit/>
          </a:bodyPr>
          <a:lstStyle/>
          <a:p>
            <a:r>
              <a:rPr lang="fr-FR" dirty="0"/>
              <a:t>2020</a:t>
            </a:r>
          </a:p>
        </p:txBody>
      </p:sp>
      <p:sp>
        <p:nvSpPr>
          <p:cNvPr id="14" name="ZoneTexte 13">
            <a:extLst>
              <a:ext uri="{FF2B5EF4-FFF2-40B4-BE49-F238E27FC236}">
                <a16:creationId xmlns:a16="http://schemas.microsoft.com/office/drawing/2014/main" id="{B164B606-A058-85E0-8B99-403060BC359C}"/>
              </a:ext>
            </a:extLst>
          </p:cNvPr>
          <p:cNvSpPr txBox="1"/>
          <p:nvPr/>
        </p:nvSpPr>
        <p:spPr>
          <a:xfrm>
            <a:off x="4418130" y="3431141"/>
            <a:ext cx="652743" cy="369332"/>
          </a:xfrm>
          <a:prstGeom prst="rect">
            <a:avLst/>
          </a:prstGeom>
          <a:noFill/>
        </p:spPr>
        <p:txBody>
          <a:bodyPr wrap="none" rtlCol="0">
            <a:spAutoFit/>
          </a:bodyPr>
          <a:lstStyle/>
          <a:p>
            <a:r>
              <a:rPr lang="fr-FR" dirty="0"/>
              <a:t>2021</a:t>
            </a:r>
          </a:p>
        </p:txBody>
      </p:sp>
      <p:sp>
        <p:nvSpPr>
          <p:cNvPr id="15" name="ZoneTexte 14">
            <a:extLst>
              <a:ext uri="{FF2B5EF4-FFF2-40B4-BE49-F238E27FC236}">
                <a16:creationId xmlns:a16="http://schemas.microsoft.com/office/drawing/2014/main" id="{17CFD3D0-CDEF-1BB8-9A05-3DA2809160F1}"/>
              </a:ext>
            </a:extLst>
          </p:cNvPr>
          <p:cNvSpPr txBox="1"/>
          <p:nvPr/>
        </p:nvSpPr>
        <p:spPr>
          <a:xfrm>
            <a:off x="6495803" y="3396734"/>
            <a:ext cx="652743" cy="369332"/>
          </a:xfrm>
          <a:prstGeom prst="rect">
            <a:avLst/>
          </a:prstGeom>
          <a:noFill/>
        </p:spPr>
        <p:txBody>
          <a:bodyPr wrap="none" rtlCol="0">
            <a:spAutoFit/>
          </a:bodyPr>
          <a:lstStyle/>
          <a:p>
            <a:r>
              <a:rPr lang="fr-FR" dirty="0"/>
              <a:t>2021</a:t>
            </a:r>
          </a:p>
        </p:txBody>
      </p:sp>
      <p:pic>
        <p:nvPicPr>
          <p:cNvPr id="16" name="Image 15">
            <a:extLst>
              <a:ext uri="{FF2B5EF4-FFF2-40B4-BE49-F238E27FC236}">
                <a16:creationId xmlns:a16="http://schemas.microsoft.com/office/drawing/2014/main" id="{36644B6F-E246-6B55-0D9C-7E642ACA7338}"/>
              </a:ext>
            </a:extLst>
          </p:cNvPr>
          <p:cNvPicPr>
            <a:picLocks noChangeAspect="1"/>
          </p:cNvPicPr>
          <p:nvPr/>
        </p:nvPicPr>
        <p:blipFill>
          <a:blip r:embed="rId7"/>
          <a:stretch>
            <a:fillRect/>
          </a:stretch>
        </p:blipFill>
        <p:spPr>
          <a:xfrm>
            <a:off x="4801172" y="19596"/>
            <a:ext cx="4307710" cy="954181"/>
          </a:xfrm>
          <a:prstGeom prst="rect">
            <a:avLst/>
          </a:prstGeom>
        </p:spPr>
      </p:pic>
      <p:sp>
        <p:nvSpPr>
          <p:cNvPr id="3" name="ZoneTexte 2">
            <a:extLst>
              <a:ext uri="{FF2B5EF4-FFF2-40B4-BE49-F238E27FC236}">
                <a16:creationId xmlns:a16="http://schemas.microsoft.com/office/drawing/2014/main" id="{C6539679-A59C-F852-EFA0-0C037957D142}"/>
              </a:ext>
            </a:extLst>
          </p:cNvPr>
          <p:cNvSpPr txBox="1"/>
          <p:nvPr/>
        </p:nvSpPr>
        <p:spPr>
          <a:xfrm>
            <a:off x="842525" y="991786"/>
            <a:ext cx="7350609" cy="2031325"/>
          </a:xfrm>
          <a:prstGeom prst="rect">
            <a:avLst/>
          </a:prstGeom>
          <a:noFill/>
        </p:spPr>
        <p:txBody>
          <a:bodyPr wrap="square" rtlCol="0">
            <a:spAutoFit/>
          </a:bodyPr>
          <a:lstStyle/>
          <a:p>
            <a:r>
              <a:rPr lang="en-GB" dirty="0"/>
              <a:t>The Franco-Belgian field is not exhaustive for analysing the European scale:</a:t>
            </a:r>
          </a:p>
          <a:p>
            <a:pPr marL="285750" indent="-285750">
              <a:buClr>
                <a:srgbClr val="34349E"/>
              </a:buClr>
              <a:buFont typeface="Wingdings" panose="05000000000000000000" pitchFamily="2" charset="2"/>
              <a:buChar char="§"/>
            </a:pPr>
            <a:r>
              <a:rPr lang="en-GB" dirty="0"/>
              <a:t>Long-term experience of cross-border cooperation in health</a:t>
            </a:r>
          </a:p>
          <a:p>
            <a:pPr marL="285750" indent="-285750">
              <a:buClr>
                <a:srgbClr val="34349E"/>
              </a:buClr>
              <a:buFont typeface="Wingdings" panose="05000000000000000000" pitchFamily="2" charset="2"/>
              <a:buChar char="§"/>
            </a:pPr>
            <a:r>
              <a:rPr lang="en-GB" dirty="0"/>
              <a:t>A genuine European laboratory for complementary health care</a:t>
            </a:r>
          </a:p>
          <a:p>
            <a:pPr marL="285750" indent="-285750">
              <a:buClr>
                <a:srgbClr val="34349E"/>
              </a:buClr>
              <a:buFont typeface="Wingdings" panose="05000000000000000000" pitchFamily="2" charset="2"/>
              <a:buChar char="§"/>
            </a:pPr>
            <a:r>
              <a:rPr lang="en-GB" dirty="0"/>
              <a:t>The crisis has greatly disrupted and perturbed the activities</a:t>
            </a:r>
          </a:p>
          <a:p>
            <a:pPr marL="285750" indent="-285750">
              <a:buClr>
                <a:srgbClr val="34349E"/>
              </a:buClr>
              <a:buFont typeface="Wingdings" panose="05000000000000000000" pitchFamily="2" charset="2"/>
              <a:buChar char="§"/>
            </a:pPr>
            <a:r>
              <a:rPr lang="en-GB" dirty="0"/>
              <a:t>Resilience </a:t>
            </a:r>
            <a:r>
              <a:rPr lang="fr-FR" dirty="0" err="1"/>
              <a:t>was</a:t>
            </a:r>
            <a:r>
              <a:rPr lang="fr-FR" dirty="0"/>
              <a:t> </a:t>
            </a:r>
            <a:r>
              <a:rPr lang="en-GB" dirty="0"/>
              <a:t>progressively</a:t>
            </a:r>
            <a:r>
              <a:rPr lang="fr-FR" dirty="0"/>
              <a:t> </a:t>
            </a:r>
            <a:r>
              <a:rPr lang="fr-FR" dirty="0" err="1"/>
              <a:t>achieved</a:t>
            </a:r>
            <a:r>
              <a:rPr lang="fr-FR" dirty="0"/>
              <a:t> </a:t>
            </a:r>
            <a:r>
              <a:rPr lang="fr-FR" dirty="0" err="1"/>
              <a:t>because</a:t>
            </a:r>
            <a:r>
              <a:rPr lang="fr-FR" dirty="0"/>
              <a:t> local </a:t>
            </a:r>
            <a:r>
              <a:rPr lang="fr-FR" dirty="0" err="1"/>
              <a:t>actors</a:t>
            </a:r>
            <a:r>
              <a:rPr lang="fr-FR" dirty="0"/>
              <a:t> are </a:t>
            </a:r>
            <a:r>
              <a:rPr lang="en-GB" dirty="0"/>
              <a:t>well-informed about each other’s needs, even if it meant working outside of legal rules</a:t>
            </a:r>
          </a:p>
        </p:txBody>
      </p:sp>
      <p:sp>
        <p:nvSpPr>
          <p:cNvPr id="4" name="ZoneTexte 3">
            <a:extLst>
              <a:ext uri="{FF2B5EF4-FFF2-40B4-BE49-F238E27FC236}">
                <a16:creationId xmlns:a16="http://schemas.microsoft.com/office/drawing/2014/main" id="{1098A0C8-CABF-76AF-C99E-594FA216AE94}"/>
              </a:ext>
            </a:extLst>
          </p:cNvPr>
          <p:cNvSpPr txBox="1"/>
          <p:nvPr/>
        </p:nvSpPr>
        <p:spPr>
          <a:xfrm>
            <a:off x="851770" y="3094741"/>
            <a:ext cx="5158913" cy="369332"/>
          </a:xfrm>
          <a:prstGeom prst="rect">
            <a:avLst/>
          </a:prstGeom>
          <a:noFill/>
        </p:spPr>
        <p:txBody>
          <a:bodyPr wrap="none" rtlCol="0">
            <a:spAutoFit/>
          </a:bodyPr>
          <a:lstStyle/>
          <a:p>
            <a:r>
              <a:rPr lang="fr-FR" b="1" dirty="0">
                <a:solidFill>
                  <a:schemeClr val="accent2">
                    <a:lumMod val="75000"/>
                  </a:schemeClr>
                </a:solidFill>
              </a:rPr>
              <a:t>A long </a:t>
            </a:r>
            <a:r>
              <a:rPr lang="fr-FR" b="1" dirty="0" err="1">
                <a:solidFill>
                  <a:schemeClr val="accent2">
                    <a:lumMod val="75000"/>
                  </a:schemeClr>
                </a:solidFill>
              </a:rPr>
              <a:t>term</a:t>
            </a:r>
            <a:r>
              <a:rPr lang="fr-FR" b="1" dirty="0">
                <a:solidFill>
                  <a:schemeClr val="accent2">
                    <a:lumMod val="75000"/>
                  </a:schemeClr>
                </a:solidFill>
              </a:rPr>
              <a:t> </a:t>
            </a:r>
            <a:r>
              <a:rPr lang="fr-FR" b="1" dirty="0" err="1">
                <a:solidFill>
                  <a:schemeClr val="accent2">
                    <a:lumMod val="75000"/>
                  </a:schemeClr>
                </a:solidFill>
              </a:rPr>
              <a:t>research</a:t>
            </a:r>
            <a:r>
              <a:rPr lang="fr-FR" b="1" dirty="0">
                <a:solidFill>
                  <a:schemeClr val="accent2">
                    <a:lumMod val="75000"/>
                  </a:schemeClr>
                </a:solidFill>
              </a:rPr>
              <a:t> in line </a:t>
            </a:r>
            <a:r>
              <a:rPr lang="fr-FR" b="1" dirty="0" err="1">
                <a:solidFill>
                  <a:schemeClr val="accent2">
                    <a:lumMod val="75000"/>
                  </a:schemeClr>
                </a:solidFill>
              </a:rPr>
              <a:t>with</a:t>
            </a:r>
            <a:r>
              <a:rPr lang="fr-FR" b="1" dirty="0">
                <a:solidFill>
                  <a:schemeClr val="accent2">
                    <a:lumMod val="75000"/>
                  </a:schemeClr>
                </a:solidFill>
              </a:rPr>
              <a:t> </a:t>
            </a:r>
            <a:r>
              <a:rPr lang="fr-FR" b="1" dirty="0" err="1">
                <a:solidFill>
                  <a:schemeClr val="accent2">
                    <a:lumMod val="75000"/>
                  </a:schemeClr>
                </a:solidFill>
              </a:rPr>
              <a:t>our</a:t>
            </a:r>
            <a:r>
              <a:rPr lang="fr-FR" b="1" dirty="0">
                <a:solidFill>
                  <a:schemeClr val="accent2">
                    <a:lumMod val="75000"/>
                  </a:schemeClr>
                </a:solidFill>
              </a:rPr>
              <a:t> </a:t>
            </a:r>
            <a:r>
              <a:rPr lang="fr-FR" b="1" dirty="0" err="1">
                <a:solidFill>
                  <a:schemeClr val="accent2">
                    <a:lumMod val="75000"/>
                  </a:schemeClr>
                </a:solidFill>
              </a:rPr>
              <a:t>scientific</a:t>
            </a:r>
            <a:r>
              <a:rPr lang="fr-FR" b="1" dirty="0">
                <a:solidFill>
                  <a:schemeClr val="accent2">
                    <a:lumMod val="75000"/>
                  </a:schemeClr>
                </a:solidFill>
              </a:rPr>
              <a:t> </a:t>
            </a:r>
            <a:r>
              <a:rPr lang="fr-FR" b="1" dirty="0" err="1">
                <a:solidFill>
                  <a:schemeClr val="accent2">
                    <a:lumMod val="75000"/>
                  </a:schemeClr>
                </a:solidFill>
              </a:rPr>
              <a:t>work</a:t>
            </a:r>
            <a:endParaRPr lang="fr-FR" b="1" dirty="0">
              <a:solidFill>
                <a:schemeClr val="accent2">
                  <a:lumMod val="75000"/>
                </a:schemeClr>
              </a:solidFill>
            </a:endParaRPr>
          </a:p>
        </p:txBody>
      </p:sp>
    </p:spTree>
    <p:extLst>
      <p:ext uri="{BB962C8B-B14F-4D97-AF65-F5344CB8AC3E}">
        <p14:creationId xmlns:p14="http://schemas.microsoft.com/office/powerpoint/2010/main" val="9752748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403" y="84328"/>
            <a:ext cx="9144000" cy="6505115"/>
          </a:xfrm>
          <a:prstGeom prst="rect">
            <a:avLst/>
          </a:prstGeom>
          <a:solidFill>
            <a:srgbClr val="B9BFE7">
              <a:alpha val="20392"/>
            </a:srgbClr>
          </a:solidFill>
          <a:ln>
            <a:no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dirty="0">
              <a:solidFill>
                <a:srgbClr val="000000"/>
              </a:solidFill>
            </a:endParaRPr>
          </a:p>
        </p:txBody>
      </p:sp>
      <p:sp>
        <p:nvSpPr>
          <p:cNvPr id="4" name="Rectangle 3"/>
          <p:cNvSpPr/>
          <p:nvPr/>
        </p:nvSpPr>
        <p:spPr>
          <a:xfrm>
            <a:off x="-5847" y="6510626"/>
            <a:ext cx="9144000" cy="347374"/>
          </a:xfrm>
          <a:prstGeom prst="rect">
            <a:avLst/>
          </a:prstGeom>
          <a:solidFill>
            <a:srgbClr val="2E6CB8"/>
          </a:solidFill>
          <a:ln>
            <a:solidFill>
              <a:schemeClr val="tx2">
                <a:lumMod val="60000"/>
                <a:lumOff val="40000"/>
              </a:schemeClr>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dirty="0">
              <a:solidFill>
                <a:srgbClr val="000000"/>
              </a:solidFill>
            </a:endParaRPr>
          </a:p>
        </p:txBody>
      </p:sp>
      <p:sp>
        <p:nvSpPr>
          <p:cNvPr id="16" name="Arrondir un rectangle avec un coin du même côté 15"/>
          <p:cNvSpPr/>
          <p:nvPr/>
        </p:nvSpPr>
        <p:spPr>
          <a:xfrm rot="10800000">
            <a:off x="299875" y="79372"/>
            <a:ext cx="1807928" cy="1807928"/>
          </a:xfrm>
          <a:prstGeom prst="round2Same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pic>
        <p:nvPicPr>
          <p:cNvPr id="3" name="Image 2" descr="UNIV ARTOIS LOGO RVB.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8826" y="511304"/>
            <a:ext cx="1710027" cy="944062"/>
          </a:xfrm>
          <a:prstGeom prst="rect">
            <a:avLst/>
          </a:prstGeom>
        </p:spPr>
      </p:pic>
      <p:sp>
        <p:nvSpPr>
          <p:cNvPr id="14" name="Rectangle 13"/>
          <p:cNvSpPr/>
          <p:nvPr/>
        </p:nvSpPr>
        <p:spPr>
          <a:xfrm>
            <a:off x="0" y="5511"/>
            <a:ext cx="9144000" cy="73861"/>
          </a:xfrm>
          <a:prstGeom prst="rect">
            <a:avLst/>
          </a:prstGeom>
          <a:solidFill>
            <a:schemeClr val="tx2">
              <a:lumMod val="60000"/>
              <a:lumOff val="40000"/>
            </a:schemeClr>
          </a:solidFill>
          <a:ln>
            <a:solidFill>
              <a:srgbClr val="558ED5"/>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dirty="0">
              <a:solidFill>
                <a:srgbClr val="000000"/>
              </a:solidFill>
            </a:endParaRPr>
          </a:p>
        </p:txBody>
      </p:sp>
      <p:sp>
        <p:nvSpPr>
          <p:cNvPr id="17" name="ZoneTexte 16"/>
          <p:cNvSpPr txBox="1"/>
          <p:nvPr/>
        </p:nvSpPr>
        <p:spPr>
          <a:xfrm>
            <a:off x="1410877" y="2180512"/>
            <a:ext cx="6310552" cy="523220"/>
          </a:xfrm>
          <a:prstGeom prst="rect">
            <a:avLst/>
          </a:prstGeom>
          <a:noFill/>
        </p:spPr>
        <p:txBody>
          <a:bodyPr wrap="square" numCol="1" rtlCol="0">
            <a:spAutoFit/>
          </a:bodyPr>
          <a:lstStyle/>
          <a:p>
            <a:r>
              <a:rPr lang="fr-FR" sz="2800" b="1" dirty="0" err="1"/>
              <a:t>Thank</a:t>
            </a:r>
            <a:r>
              <a:rPr lang="fr-FR" sz="2800" b="1" dirty="0"/>
              <a:t> </a:t>
            </a:r>
            <a:r>
              <a:rPr lang="fr-FR" sz="2800" b="1" dirty="0" err="1"/>
              <a:t>you</a:t>
            </a:r>
            <a:r>
              <a:rPr lang="fr-FR" sz="2800" b="1" dirty="0"/>
              <a:t> for </a:t>
            </a:r>
            <a:r>
              <a:rPr lang="fr-FR" sz="2800" b="1" dirty="0" err="1"/>
              <a:t>your</a:t>
            </a:r>
            <a:r>
              <a:rPr lang="fr-FR" sz="2800" b="1" dirty="0"/>
              <a:t> attention</a:t>
            </a:r>
          </a:p>
        </p:txBody>
      </p:sp>
      <p:cxnSp>
        <p:nvCxnSpPr>
          <p:cNvPr id="23" name="Connecteur droit 22"/>
          <p:cNvCxnSpPr>
            <a:cxnSpLocks/>
          </p:cNvCxnSpPr>
          <p:nvPr/>
        </p:nvCxnSpPr>
        <p:spPr>
          <a:xfrm>
            <a:off x="1615044" y="3232458"/>
            <a:ext cx="5454797" cy="0"/>
          </a:xfrm>
          <a:prstGeom prst="line">
            <a:avLst/>
          </a:prstGeom>
          <a:ln>
            <a:solidFill>
              <a:srgbClr val="2E6CB8"/>
            </a:solidFill>
          </a:ln>
          <a:effectLst/>
        </p:spPr>
        <p:style>
          <a:lnRef idx="2">
            <a:schemeClr val="accent1"/>
          </a:lnRef>
          <a:fillRef idx="0">
            <a:schemeClr val="accent1"/>
          </a:fillRef>
          <a:effectRef idx="1">
            <a:schemeClr val="accent1"/>
          </a:effectRef>
          <a:fontRef idx="minor">
            <a:schemeClr val="tx1"/>
          </a:fontRef>
        </p:style>
      </p:cxnSp>
      <p:pic>
        <p:nvPicPr>
          <p:cNvPr id="20" name="Image 19" descr="../../../../Desktop/Logo-Discontinuites.png"/>
          <p:cNvPicPr/>
          <p:nvPr/>
        </p:nvPicPr>
        <p:blipFill>
          <a:blip r:embed="rId3">
            <a:extLst>
              <a:ext uri="{28A0092B-C50C-407E-A947-70E740481C1C}">
                <a14:useLocalDpi xmlns:a14="http://schemas.microsoft.com/office/drawing/2010/main" val="0"/>
              </a:ext>
            </a:extLst>
          </a:blip>
          <a:srcRect/>
          <a:stretch>
            <a:fillRect/>
          </a:stretch>
        </p:blipFill>
        <p:spPr bwMode="auto">
          <a:xfrm>
            <a:off x="1346610" y="5483766"/>
            <a:ext cx="1089393" cy="882199"/>
          </a:xfrm>
          <a:prstGeom prst="rect">
            <a:avLst/>
          </a:prstGeom>
          <a:noFill/>
          <a:ln>
            <a:noFill/>
          </a:ln>
        </p:spPr>
      </p:pic>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3139" y="120206"/>
            <a:ext cx="2536768" cy="1143332"/>
          </a:xfrm>
          <a:prstGeom prst="rect">
            <a:avLst/>
          </a:prstGeom>
        </p:spPr>
      </p:pic>
      <p:sp>
        <p:nvSpPr>
          <p:cNvPr id="5" name="ZoneTexte 4">
            <a:extLst>
              <a:ext uri="{FF2B5EF4-FFF2-40B4-BE49-F238E27FC236}">
                <a16:creationId xmlns:a16="http://schemas.microsoft.com/office/drawing/2014/main" id="{74DA1664-3019-7841-A04E-3067F0240523}"/>
              </a:ext>
            </a:extLst>
          </p:cNvPr>
          <p:cNvSpPr txBox="1"/>
          <p:nvPr/>
        </p:nvSpPr>
        <p:spPr>
          <a:xfrm>
            <a:off x="1738069" y="3319363"/>
            <a:ext cx="5178534" cy="2123658"/>
          </a:xfrm>
          <a:prstGeom prst="rect">
            <a:avLst/>
          </a:prstGeom>
          <a:noFill/>
        </p:spPr>
        <p:txBody>
          <a:bodyPr wrap="none" rtlCol="0">
            <a:spAutoFit/>
          </a:bodyPr>
          <a:lstStyle/>
          <a:p>
            <a:r>
              <a:rPr lang="fr-FR" sz="2000" dirty="0">
                <a:solidFill>
                  <a:srgbClr val="0070C0"/>
                </a:solidFill>
              </a:rPr>
              <a:t>François Moullé, </a:t>
            </a:r>
          </a:p>
          <a:p>
            <a:r>
              <a:rPr lang="fr-FR" sz="1600" dirty="0"/>
              <a:t>Univ. Artois, UR 2468, Discontinuités, F-62000 Arras, France</a:t>
            </a:r>
            <a:endParaRPr lang="fr-FR" sz="1600" dirty="0">
              <a:solidFill>
                <a:srgbClr val="0070C0"/>
              </a:solidFill>
            </a:endParaRPr>
          </a:p>
          <a:p>
            <a:r>
              <a:rPr lang="fr-FR" sz="2000" dirty="0">
                <a:solidFill>
                  <a:srgbClr val="0070C0"/>
                </a:solidFill>
              </a:rPr>
              <a:t>Fabienne Leloup, </a:t>
            </a:r>
          </a:p>
          <a:p>
            <a:r>
              <a:rPr lang="fr-FR" sz="1600" dirty="0"/>
              <a:t>UCLouvain-FUCaM-Mons, ISPOLE, Belgium</a:t>
            </a:r>
          </a:p>
          <a:p>
            <a:r>
              <a:rPr lang="fr-FR" sz="2000" dirty="0">
                <a:solidFill>
                  <a:srgbClr val="0070C0"/>
                </a:solidFill>
              </a:rPr>
              <a:t>Pauline </a:t>
            </a:r>
            <a:r>
              <a:rPr lang="fr-FR" sz="2000" dirty="0" err="1">
                <a:solidFill>
                  <a:srgbClr val="0070C0"/>
                </a:solidFill>
              </a:rPr>
              <a:t>Pupier</a:t>
            </a:r>
            <a:r>
              <a:rPr lang="fr-FR" sz="2000" dirty="0">
                <a:solidFill>
                  <a:srgbClr val="0070C0"/>
                </a:solidFill>
              </a:rPr>
              <a:t>, </a:t>
            </a:r>
          </a:p>
          <a:p>
            <a:r>
              <a:rPr lang="fr-FR" sz="1600" dirty="0"/>
              <a:t>Univ. Artois, UR 2468, Discontinuités, F-62000 Arras, France</a:t>
            </a:r>
          </a:p>
          <a:p>
            <a:endParaRPr lang="fr-FR" sz="2400" dirty="0">
              <a:solidFill>
                <a:srgbClr val="0070C0"/>
              </a:solidFill>
            </a:endParaRPr>
          </a:p>
        </p:txBody>
      </p:sp>
      <p:pic>
        <p:nvPicPr>
          <p:cNvPr id="9" name="Image 8">
            <a:extLst>
              <a:ext uri="{FF2B5EF4-FFF2-40B4-BE49-F238E27FC236}">
                <a16:creationId xmlns:a16="http://schemas.microsoft.com/office/drawing/2014/main" id="{4C1F3A94-0508-085A-7A7C-51310FDF595F}"/>
              </a:ext>
            </a:extLst>
          </p:cNvPr>
          <p:cNvPicPr>
            <a:picLocks noChangeAspect="1"/>
          </p:cNvPicPr>
          <p:nvPr/>
        </p:nvPicPr>
        <p:blipFill>
          <a:blip r:embed="rId5"/>
          <a:stretch>
            <a:fillRect/>
          </a:stretch>
        </p:blipFill>
        <p:spPr>
          <a:xfrm>
            <a:off x="5607587" y="112096"/>
            <a:ext cx="3522131" cy="1148521"/>
          </a:xfrm>
          <a:prstGeom prst="rect">
            <a:avLst/>
          </a:prstGeom>
        </p:spPr>
      </p:pic>
      <p:pic>
        <p:nvPicPr>
          <p:cNvPr id="19" name="Image 18">
            <a:extLst>
              <a:ext uri="{FF2B5EF4-FFF2-40B4-BE49-F238E27FC236}">
                <a16:creationId xmlns:a16="http://schemas.microsoft.com/office/drawing/2014/main" id="{73F06D15-8F5F-8192-FE82-8E3C2F8F183B}"/>
              </a:ext>
            </a:extLst>
          </p:cNvPr>
          <p:cNvPicPr>
            <a:picLocks noChangeAspect="1"/>
          </p:cNvPicPr>
          <p:nvPr/>
        </p:nvPicPr>
        <p:blipFill>
          <a:blip r:embed="rId6"/>
          <a:stretch>
            <a:fillRect/>
          </a:stretch>
        </p:blipFill>
        <p:spPr>
          <a:xfrm>
            <a:off x="4134620" y="5455121"/>
            <a:ext cx="5020856" cy="1403057"/>
          </a:xfrm>
          <a:prstGeom prst="rect">
            <a:avLst/>
          </a:prstGeom>
        </p:spPr>
      </p:pic>
      <p:pic>
        <p:nvPicPr>
          <p:cNvPr id="22" name="Image 21">
            <a:extLst>
              <a:ext uri="{FF2B5EF4-FFF2-40B4-BE49-F238E27FC236}">
                <a16:creationId xmlns:a16="http://schemas.microsoft.com/office/drawing/2014/main" id="{C2150EDC-54EE-01DC-B491-360AF3FC33A6}"/>
              </a:ext>
            </a:extLst>
          </p:cNvPr>
          <p:cNvPicPr>
            <a:picLocks noChangeAspect="1"/>
          </p:cNvPicPr>
          <p:nvPr/>
        </p:nvPicPr>
        <p:blipFill>
          <a:blip r:embed="rId7"/>
          <a:stretch>
            <a:fillRect/>
          </a:stretch>
        </p:blipFill>
        <p:spPr>
          <a:xfrm>
            <a:off x="524848" y="5540118"/>
            <a:ext cx="650810" cy="769139"/>
          </a:xfrm>
          <a:prstGeom prst="rect">
            <a:avLst/>
          </a:prstGeom>
        </p:spPr>
      </p:pic>
      <p:sp>
        <p:nvSpPr>
          <p:cNvPr id="6" name="ZoneTexte 5">
            <a:extLst>
              <a:ext uri="{FF2B5EF4-FFF2-40B4-BE49-F238E27FC236}">
                <a16:creationId xmlns:a16="http://schemas.microsoft.com/office/drawing/2014/main" id="{946FE272-4F05-71E8-2CB4-15D6EA61B627}"/>
              </a:ext>
            </a:extLst>
          </p:cNvPr>
          <p:cNvSpPr txBox="1"/>
          <p:nvPr/>
        </p:nvSpPr>
        <p:spPr>
          <a:xfrm>
            <a:off x="3688530" y="2782669"/>
            <a:ext cx="5506316" cy="646331"/>
          </a:xfrm>
          <a:prstGeom prst="rect">
            <a:avLst/>
          </a:prstGeom>
          <a:noFill/>
        </p:spPr>
        <p:txBody>
          <a:bodyPr wrap="none" rtlCol="0">
            <a:spAutoFit/>
          </a:bodyPr>
          <a:lstStyle/>
          <a:p>
            <a:r>
              <a:rPr lang="fr-FR" b="1" dirty="0">
                <a:solidFill>
                  <a:schemeClr val="accent2">
                    <a:lumMod val="75000"/>
                  </a:schemeClr>
                </a:solidFill>
              </a:rPr>
              <a:t>Illustrations </a:t>
            </a:r>
            <a:r>
              <a:rPr lang="fr-FR" b="1" dirty="0" err="1">
                <a:solidFill>
                  <a:schemeClr val="accent2">
                    <a:lumMod val="75000"/>
                  </a:schemeClr>
                </a:solidFill>
              </a:rPr>
              <a:t>from</a:t>
            </a:r>
            <a:r>
              <a:rPr lang="fr-FR" b="1" dirty="0">
                <a:solidFill>
                  <a:schemeClr val="accent2">
                    <a:lumMod val="75000"/>
                  </a:schemeClr>
                </a:solidFill>
              </a:rPr>
              <a:t> Alex HUGUES, in </a:t>
            </a:r>
            <a:r>
              <a:rPr lang="fr-FR" b="1" dirty="0" err="1">
                <a:solidFill>
                  <a:schemeClr val="accent2">
                    <a:lumMod val="75000"/>
                  </a:schemeClr>
                </a:solidFill>
              </a:rPr>
              <a:t>Delecosse</a:t>
            </a:r>
            <a:r>
              <a:rPr lang="fr-FR" b="1" dirty="0">
                <a:solidFill>
                  <a:schemeClr val="accent2">
                    <a:lumMod val="75000"/>
                  </a:schemeClr>
                </a:solidFill>
              </a:rPr>
              <a:t> et al, 2017</a:t>
            </a:r>
          </a:p>
          <a:p>
            <a:endParaRPr lang="fr-FR" dirty="0"/>
          </a:p>
        </p:txBody>
      </p:sp>
    </p:spTree>
    <p:extLst>
      <p:ext uri="{BB962C8B-B14F-4D97-AF65-F5344CB8AC3E}">
        <p14:creationId xmlns:p14="http://schemas.microsoft.com/office/powerpoint/2010/main" val="3968068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022D44AD-301E-A88A-BB7B-22DCA4BED5AE}"/>
              </a:ext>
            </a:extLst>
          </p:cNvPr>
          <p:cNvPicPr>
            <a:picLocks noChangeAspect="1"/>
          </p:cNvPicPr>
          <p:nvPr/>
        </p:nvPicPr>
        <p:blipFill>
          <a:blip r:embed="rId2"/>
          <a:stretch>
            <a:fillRect/>
          </a:stretch>
        </p:blipFill>
        <p:spPr>
          <a:xfrm>
            <a:off x="7193890" y="4066341"/>
            <a:ext cx="1803400" cy="1803400"/>
          </a:xfrm>
          <a:prstGeom prst="rect">
            <a:avLst/>
          </a:prstGeom>
        </p:spPr>
      </p:pic>
      <p:sp>
        <p:nvSpPr>
          <p:cNvPr id="3" name="Sous-titre 2">
            <a:extLst>
              <a:ext uri="{FF2B5EF4-FFF2-40B4-BE49-F238E27FC236}">
                <a16:creationId xmlns:a16="http://schemas.microsoft.com/office/drawing/2014/main" id="{CA5483A7-F275-01EC-417B-560B8063E9AE}"/>
              </a:ext>
            </a:extLst>
          </p:cNvPr>
          <p:cNvSpPr>
            <a:spLocks noGrp="1"/>
          </p:cNvSpPr>
          <p:nvPr>
            <p:ph type="subTitle" idx="1"/>
          </p:nvPr>
        </p:nvSpPr>
        <p:spPr>
          <a:xfrm>
            <a:off x="3111189" y="3774592"/>
            <a:ext cx="6207971" cy="1655762"/>
          </a:xfrm>
        </p:spPr>
        <p:txBody>
          <a:bodyPr/>
          <a:lstStyle/>
          <a:p>
            <a:r>
              <a:rPr lang="fr-FR" dirty="0" err="1"/>
              <a:t>Coordinated</a:t>
            </a:r>
            <a:r>
              <a:rPr lang="fr-FR" dirty="0"/>
              <a:t> by</a:t>
            </a:r>
          </a:p>
          <a:p>
            <a:r>
              <a:rPr lang="fr-FR" dirty="0"/>
              <a:t>Prof. Fabienne Leloup </a:t>
            </a:r>
          </a:p>
          <a:p>
            <a:r>
              <a:rPr lang="fr-FR" dirty="0"/>
              <a:t>and the network</a:t>
            </a:r>
          </a:p>
        </p:txBody>
      </p:sp>
      <p:pic>
        <p:nvPicPr>
          <p:cNvPr id="5" name="Image 4">
            <a:extLst>
              <a:ext uri="{FF2B5EF4-FFF2-40B4-BE49-F238E27FC236}">
                <a16:creationId xmlns:a16="http://schemas.microsoft.com/office/drawing/2014/main" id="{5D62E8BB-4413-DC4D-0412-3FB854904471}"/>
              </a:ext>
            </a:extLst>
          </p:cNvPr>
          <p:cNvPicPr>
            <a:picLocks noChangeAspect="1"/>
          </p:cNvPicPr>
          <p:nvPr/>
        </p:nvPicPr>
        <p:blipFill>
          <a:blip r:embed="rId3"/>
          <a:stretch>
            <a:fillRect/>
          </a:stretch>
        </p:blipFill>
        <p:spPr>
          <a:xfrm>
            <a:off x="4776723" y="31184"/>
            <a:ext cx="4367275" cy="967376"/>
          </a:xfrm>
          <a:prstGeom prst="rect">
            <a:avLst/>
          </a:prstGeom>
        </p:spPr>
      </p:pic>
      <p:pic>
        <p:nvPicPr>
          <p:cNvPr id="8" name="Image 7">
            <a:extLst>
              <a:ext uri="{FF2B5EF4-FFF2-40B4-BE49-F238E27FC236}">
                <a16:creationId xmlns:a16="http://schemas.microsoft.com/office/drawing/2014/main" id="{A31242C1-79B1-CF12-CBC4-D92D741A40EB}"/>
              </a:ext>
            </a:extLst>
          </p:cNvPr>
          <p:cNvPicPr>
            <a:picLocks noChangeAspect="1"/>
          </p:cNvPicPr>
          <p:nvPr/>
        </p:nvPicPr>
        <p:blipFill>
          <a:blip r:embed="rId4"/>
          <a:stretch>
            <a:fillRect/>
          </a:stretch>
        </p:blipFill>
        <p:spPr>
          <a:xfrm>
            <a:off x="85972" y="147328"/>
            <a:ext cx="4690752" cy="6563343"/>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contourW="6350"/>
        </p:spPr>
      </p:pic>
      <p:pic>
        <p:nvPicPr>
          <p:cNvPr id="9" name="Image 8">
            <a:extLst>
              <a:ext uri="{FF2B5EF4-FFF2-40B4-BE49-F238E27FC236}">
                <a16:creationId xmlns:a16="http://schemas.microsoft.com/office/drawing/2014/main" id="{1C5A6E7B-ACE4-D108-933F-BA0605E0CC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14313" y="5430354"/>
            <a:ext cx="2536768" cy="1143332"/>
          </a:xfrm>
          <a:prstGeom prst="rect">
            <a:avLst/>
          </a:prstGeom>
        </p:spPr>
      </p:pic>
      <p:sp>
        <p:nvSpPr>
          <p:cNvPr id="10" name="ZoneTexte 9">
            <a:extLst>
              <a:ext uri="{FF2B5EF4-FFF2-40B4-BE49-F238E27FC236}">
                <a16:creationId xmlns:a16="http://schemas.microsoft.com/office/drawing/2014/main" id="{3B577CAB-81D4-0988-24B4-999C16C1AE61}"/>
              </a:ext>
            </a:extLst>
          </p:cNvPr>
          <p:cNvSpPr txBox="1"/>
          <p:nvPr/>
        </p:nvSpPr>
        <p:spPr>
          <a:xfrm>
            <a:off x="6547163" y="5632688"/>
            <a:ext cx="2486578" cy="369332"/>
          </a:xfrm>
          <a:prstGeom prst="rect">
            <a:avLst/>
          </a:prstGeom>
          <a:noFill/>
        </p:spPr>
        <p:txBody>
          <a:bodyPr wrap="none" rtlCol="0">
            <a:spAutoFit/>
          </a:bodyPr>
          <a:lstStyle/>
          <a:p>
            <a:r>
              <a:rPr lang="fr-FR" dirty="0"/>
              <a:t>IFD </a:t>
            </a:r>
            <a:r>
              <a:rPr lang="fr-FR" dirty="0" err="1"/>
              <a:t>is</a:t>
            </a:r>
            <a:r>
              <a:rPr lang="fr-FR" dirty="0"/>
              <a:t>  a </a:t>
            </a:r>
            <a:r>
              <a:rPr lang="fr-FR" dirty="0" err="1"/>
              <a:t>member</a:t>
            </a:r>
            <a:r>
              <a:rPr lang="fr-FR" dirty="0"/>
              <a:t> of TEIN</a:t>
            </a:r>
          </a:p>
        </p:txBody>
      </p:sp>
      <p:sp>
        <p:nvSpPr>
          <p:cNvPr id="11" name="ZoneTexte 10">
            <a:extLst>
              <a:ext uri="{FF2B5EF4-FFF2-40B4-BE49-F238E27FC236}">
                <a16:creationId xmlns:a16="http://schemas.microsoft.com/office/drawing/2014/main" id="{B4EF9679-957E-76CE-6AA6-C15724A61882}"/>
              </a:ext>
            </a:extLst>
          </p:cNvPr>
          <p:cNvSpPr txBox="1"/>
          <p:nvPr/>
        </p:nvSpPr>
        <p:spPr>
          <a:xfrm>
            <a:off x="4914313" y="1681711"/>
            <a:ext cx="4208400" cy="2092881"/>
          </a:xfrm>
          <a:prstGeom prst="rect">
            <a:avLst/>
          </a:prstGeom>
          <a:noFill/>
        </p:spPr>
        <p:txBody>
          <a:bodyPr wrap="square" rtlCol="0">
            <a:spAutoFit/>
          </a:bodyPr>
          <a:lstStyle/>
          <a:p>
            <a:r>
              <a:rPr lang="fr-FR" sz="2200" dirty="0"/>
              <a:t>Report for the REGI </a:t>
            </a:r>
            <a:r>
              <a:rPr lang="fr-FR" sz="2200" dirty="0" err="1"/>
              <a:t>Committee</a:t>
            </a:r>
            <a:r>
              <a:rPr lang="fr-FR" sz="2200" dirty="0"/>
              <a:t> of the </a:t>
            </a:r>
            <a:r>
              <a:rPr lang="fr-FR" sz="2200" dirty="0" err="1"/>
              <a:t>European</a:t>
            </a:r>
            <a:r>
              <a:rPr lang="fr-FR" sz="2200" dirty="0"/>
              <a:t> </a:t>
            </a:r>
            <a:r>
              <a:rPr lang="fr-FR" sz="2200" dirty="0" err="1"/>
              <a:t>Parliament</a:t>
            </a:r>
            <a:endParaRPr lang="fr-FR" sz="2200" dirty="0"/>
          </a:p>
          <a:p>
            <a:pPr>
              <a:spcBef>
                <a:spcPts val="600"/>
              </a:spcBef>
            </a:pPr>
            <a:r>
              <a:rPr lang="fr-FR" dirty="0"/>
              <a:t>March to </a:t>
            </a:r>
            <a:r>
              <a:rPr lang="fr-FR" dirty="0" err="1"/>
              <a:t>October</a:t>
            </a:r>
            <a:r>
              <a:rPr lang="fr-FR" dirty="0"/>
              <a:t> 2021</a:t>
            </a:r>
          </a:p>
          <a:p>
            <a:pPr>
              <a:spcBef>
                <a:spcPts val="600"/>
              </a:spcBef>
            </a:pPr>
            <a:r>
              <a:rPr lang="en-US" dirty="0">
                <a:hlinkClick r:id="rId6"/>
              </a:rPr>
              <a:t>http://www.europarl.europa.eu/thinktank/en/document.html?reference=IPOL_STU(2021)690904</a:t>
            </a:r>
            <a:r>
              <a:rPr lang="en-US" dirty="0"/>
              <a:t> </a:t>
            </a:r>
            <a:endParaRPr lang="fr-BE" dirty="0"/>
          </a:p>
        </p:txBody>
      </p:sp>
    </p:spTree>
    <p:extLst>
      <p:ext uri="{BB962C8B-B14F-4D97-AF65-F5344CB8AC3E}">
        <p14:creationId xmlns:p14="http://schemas.microsoft.com/office/powerpoint/2010/main" val="2631330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a:extLst>
              <a:ext uri="{FF2B5EF4-FFF2-40B4-BE49-F238E27FC236}">
                <a16:creationId xmlns:a16="http://schemas.microsoft.com/office/drawing/2014/main" id="{9F01D852-34D4-DC33-C97C-0BF04AEB5964}"/>
              </a:ext>
            </a:extLst>
          </p:cNvPr>
          <p:cNvSpPr>
            <a:spLocks noGrp="1" noChangeArrowheads="1"/>
          </p:cNvSpPr>
          <p:nvPr>
            <p:ph type="title"/>
          </p:nvPr>
        </p:nvSpPr>
        <p:spPr>
          <a:xfrm>
            <a:off x="457200" y="352765"/>
            <a:ext cx="8229600" cy="792162"/>
          </a:xfrm>
        </p:spPr>
        <p:txBody>
          <a:bodyPr/>
          <a:lstStyle/>
          <a:p>
            <a:pPr algn="ctr"/>
            <a:r>
              <a:rPr lang="en-GB" altLang="en-US" sz="3000" dirty="0">
                <a:solidFill>
                  <a:srgbClr val="34349E"/>
                </a:solidFill>
                <a:latin typeface="Arial Black" panose="020B0604020202020204" pitchFamily="34" charset="0"/>
              </a:rPr>
              <a:t>Background </a:t>
            </a:r>
            <a:endParaRPr lang="en-GB" altLang="en-US" b="0" dirty="0">
              <a:solidFill>
                <a:srgbClr val="34349E"/>
              </a:solidFill>
            </a:endParaRPr>
          </a:p>
        </p:txBody>
      </p:sp>
      <p:sp>
        <p:nvSpPr>
          <p:cNvPr id="7171" name="Content Placeholder 2">
            <a:extLst>
              <a:ext uri="{FF2B5EF4-FFF2-40B4-BE49-F238E27FC236}">
                <a16:creationId xmlns:a16="http://schemas.microsoft.com/office/drawing/2014/main" id="{C4CA5269-DD69-E6B9-CB6D-A4D8CFF3D609}"/>
              </a:ext>
            </a:extLst>
          </p:cNvPr>
          <p:cNvSpPr>
            <a:spLocks noGrp="1"/>
          </p:cNvSpPr>
          <p:nvPr>
            <p:ph idx="1"/>
          </p:nvPr>
        </p:nvSpPr>
        <p:spPr>
          <a:xfrm>
            <a:off x="579301" y="1156861"/>
            <a:ext cx="8375650" cy="4032250"/>
          </a:xfrm>
        </p:spPr>
        <p:txBody>
          <a:bodyPr/>
          <a:lstStyle/>
          <a:p>
            <a:pPr marL="0" indent="0" eaLnBrk="1" hangingPunct="1">
              <a:lnSpc>
                <a:spcPct val="90000"/>
              </a:lnSpc>
              <a:spcBef>
                <a:spcPts val="600"/>
              </a:spcBef>
              <a:spcAft>
                <a:spcPts val="600"/>
              </a:spcAft>
              <a:buClr>
                <a:srgbClr val="003399"/>
              </a:buClr>
              <a:buFontTx/>
              <a:buNone/>
              <a:defRPr/>
            </a:pPr>
            <a:endParaRPr lang="fr-BE" altLang="en-US" sz="2400" dirty="0">
              <a:solidFill>
                <a:srgbClr val="888888"/>
              </a:solidFill>
            </a:endParaRPr>
          </a:p>
          <a:p>
            <a:pPr eaLnBrk="1" hangingPunct="1">
              <a:lnSpc>
                <a:spcPct val="90000"/>
              </a:lnSpc>
              <a:spcBef>
                <a:spcPts val="600"/>
              </a:spcBef>
              <a:spcAft>
                <a:spcPts val="600"/>
              </a:spcAft>
              <a:buClr>
                <a:srgbClr val="003399"/>
              </a:buClr>
              <a:buFont typeface="Wingdings" panose="05000000000000000000" pitchFamily="2" charset="2"/>
              <a:buChar char="§"/>
              <a:defRPr/>
            </a:pPr>
            <a:r>
              <a:rPr lang="fr-BE" altLang="en-US" sz="2400" dirty="0"/>
              <a:t>Healthcare, </a:t>
            </a:r>
            <a:r>
              <a:rPr lang="fr-BE" altLang="en-US" sz="2400" b="1" dirty="0"/>
              <a:t>a </a:t>
            </a:r>
            <a:r>
              <a:rPr lang="fr-BE" altLang="en-US" sz="2400" b="1" dirty="0" err="1"/>
              <a:t>principle</a:t>
            </a:r>
            <a:r>
              <a:rPr lang="fr-BE" altLang="en-US" sz="2400" b="1" dirty="0"/>
              <a:t> </a:t>
            </a:r>
            <a:r>
              <a:rPr lang="fr-BE" altLang="en-US" sz="2400" dirty="0"/>
              <a:t>of the </a:t>
            </a:r>
            <a:r>
              <a:rPr lang="fr-BE" altLang="en-US" sz="2400" i="1" dirty="0" err="1"/>
              <a:t>European</a:t>
            </a:r>
            <a:r>
              <a:rPr lang="fr-BE" altLang="en-US" sz="2400" i="1" dirty="0"/>
              <a:t> </a:t>
            </a:r>
            <a:r>
              <a:rPr lang="fr-BE" altLang="en-US" sz="2400" i="1" dirty="0" err="1"/>
              <a:t>Pillar</a:t>
            </a:r>
            <a:r>
              <a:rPr lang="fr-BE" altLang="en-US" sz="2400" i="1" dirty="0"/>
              <a:t> of Social </a:t>
            </a:r>
            <a:r>
              <a:rPr lang="fr-BE" altLang="en-US" sz="2400" i="1" dirty="0" err="1"/>
              <a:t>Rights</a:t>
            </a:r>
            <a:endParaRPr lang="fr-BE" altLang="en-US" sz="2400" dirty="0"/>
          </a:p>
          <a:p>
            <a:pPr eaLnBrk="1" hangingPunct="1">
              <a:lnSpc>
                <a:spcPct val="90000"/>
              </a:lnSpc>
              <a:spcBef>
                <a:spcPts val="600"/>
              </a:spcBef>
              <a:spcAft>
                <a:spcPts val="600"/>
              </a:spcAft>
              <a:buClr>
                <a:srgbClr val="003399"/>
              </a:buClr>
              <a:buFont typeface="Wingdings" panose="05000000000000000000" pitchFamily="2" charset="2"/>
              <a:buChar char="§"/>
              <a:defRPr/>
            </a:pPr>
            <a:r>
              <a:rPr lang="fr-BE" altLang="en-US" sz="2400" dirty="0"/>
              <a:t>37.5% of the E.U. population live in border areas</a:t>
            </a:r>
          </a:p>
          <a:p>
            <a:pPr eaLnBrk="1" hangingPunct="1">
              <a:lnSpc>
                <a:spcPct val="90000"/>
              </a:lnSpc>
              <a:spcBef>
                <a:spcPts val="600"/>
              </a:spcBef>
              <a:spcAft>
                <a:spcPts val="600"/>
              </a:spcAft>
              <a:buClr>
                <a:srgbClr val="003399"/>
              </a:buClr>
              <a:buFont typeface="Wingdings" panose="05000000000000000000" pitchFamily="2" charset="2"/>
              <a:buChar char="§"/>
              <a:defRPr/>
            </a:pPr>
            <a:r>
              <a:rPr lang="fr-BE" altLang="en-US" sz="2400" dirty="0"/>
              <a:t>Art.168 (TFEU) and Directive on patients’ </a:t>
            </a:r>
            <a:r>
              <a:rPr lang="fr-BE" altLang="en-US" sz="2400" dirty="0" err="1"/>
              <a:t>rights</a:t>
            </a:r>
            <a:r>
              <a:rPr lang="fr-BE" altLang="en-US" sz="2400" dirty="0"/>
              <a:t> in cross-border </a:t>
            </a:r>
            <a:r>
              <a:rPr lang="fr-BE" altLang="en-US" sz="2400" dirty="0" err="1"/>
              <a:t>healthcare</a:t>
            </a:r>
            <a:r>
              <a:rPr lang="fr-BE" altLang="en-US" sz="2400" dirty="0"/>
              <a:t> (2011/24/EU)</a:t>
            </a:r>
          </a:p>
          <a:p>
            <a:pPr eaLnBrk="1" hangingPunct="1">
              <a:lnSpc>
                <a:spcPct val="90000"/>
              </a:lnSpc>
              <a:spcBef>
                <a:spcPts val="600"/>
              </a:spcBef>
              <a:spcAft>
                <a:spcPts val="600"/>
              </a:spcAft>
              <a:buClr>
                <a:srgbClr val="003399"/>
              </a:buClr>
              <a:buFont typeface="Wingdings" panose="05000000000000000000" pitchFamily="2" charset="2"/>
              <a:buChar char="§"/>
              <a:defRPr/>
            </a:pPr>
            <a:r>
              <a:rPr lang="fr-BE" altLang="en-US" sz="2400" dirty="0" err="1"/>
              <a:t>Primacy</a:t>
            </a:r>
            <a:r>
              <a:rPr lang="fr-BE" altLang="en-US" sz="2400" dirty="0"/>
              <a:t> of </a:t>
            </a:r>
            <a:r>
              <a:rPr lang="fr-BE" altLang="en-US" sz="2400" b="1" dirty="0" err="1"/>
              <a:t>Member</a:t>
            </a:r>
            <a:r>
              <a:rPr lang="fr-BE" altLang="en-US" sz="2400" b="1" dirty="0"/>
              <a:t> States </a:t>
            </a:r>
            <a:r>
              <a:rPr lang="fr-BE" altLang="en-US" sz="2400" dirty="0"/>
              <a:t>for national </a:t>
            </a:r>
            <a:r>
              <a:rPr lang="fr-BE" altLang="en-US" sz="2400" dirty="0" err="1"/>
              <a:t>health</a:t>
            </a:r>
            <a:r>
              <a:rPr lang="fr-BE" altLang="en-US" sz="2400" dirty="0"/>
              <a:t> </a:t>
            </a:r>
            <a:r>
              <a:rPr lang="fr-BE" altLang="en-US" sz="2400" dirty="0" err="1"/>
              <a:t>policy</a:t>
            </a:r>
            <a:r>
              <a:rPr lang="fr-BE" altLang="en-US" sz="2400" dirty="0"/>
              <a:t>, </a:t>
            </a:r>
            <a:r>
              <a:rPr lang="fr-BE" altLang="en-US" sz="2400" dirty="0" err="1"/>
              <a:t>health</a:t>
            </a:r>
            <a:r>
              <a:rPr lang="fr-BE" altLang="en-US" sz="2400" dirty="0"/>
              <a:t> and social </a:t>
            </a:r>
            <a:r>
              <a:rPr lang="fr-BE" altLang="en-US" sz="2400" dirty="0" err="1"/>
              <a:t>security</a:t>
            </a:r>
            <a:r>
              <a:rPr lang="fr-BE" altLang="en-US" sz="2400" dirty="0"/>
              <a:t> </a:t>
            </a:r>
            <a:r>
              <a:rPr lang="fr-BE" altLang="en-US" sz="2400" dirty="0" err="1"/>
              <a:t>systems</a:t>
            </a:r>
            <a:endParaRPr lang="fr-BE" altLang="en-US" sz="2400" dirty="0"/>
          </a:p>
          <a:p>
            <a:pPr eaLnBrk="1" hangingPunct="1">
              <a:lnSpc>
                <a:spcPct val="90000"/>
              </a:lnSpc>
              <a:spcBef>
                <a:spcPts val="600"/>
              </a:spcBef>
              <a:spcAft>
                <a:spcPts val="600"/>
              </a:spcAft>
              <a:buClr>
                <a:srgbClr val="003399"/>
              </a:buClr>
              <a:buFont typeface="Wingdings" panose="05000000000000000000" pitchFamily="2" charset="2"/>
              <a:buChar char="§"/>
              <a:defRPr/>
            </a:pPr>
            <a:endParaRPr lang="fr-BE" altLang="en-US" sz="2400" dirty="0">
              <a:solidFill>
                <a:srgbClr val="888888"/>
              </a:solidFill>
            </a:endParaRPr>
          </a:p>
          <a:p>
            <a:pPr eaLnBrk="1" hangingPunct="1">
              <a:lnSpc>
                <a:spcPct val="90000"/>
              </a:lnSpc>
              <a:spcBef>
                <a:spcPts val="600"/>
              </a:spcBef>
              <a:spcAft>
                <a:spcPts val="600"/>
              </a:spcAft>
              <a:buClr>
                <a:srgbClr val="003399"/>
              </a:buClr>
              <a:buFont typeface="Wingdings" panose="05000000000000000000" pitchFamily="2" charset="2"/>
              <a:buChar char="§"/>
              <a:defRPr/>
            </a:pPr>
            <a:endParaRPr lang="fr-BE" altLang="en-US" dirty="0">
              <a:solidFill>
                <a:srgbClr val="888888"/>
              </a:solidFill>
            </a:endParaRPr>
          </a:p>
          <a:p>
            <a:pPr eaLnBrk="1" hangingPunct="1">
              <a:lnSpc>
                <a:spcPct val="90000"/>
              </a:lnSpc>
              <a:spcBef>
                <a:spcPts val="600"/>
              </a:spcBef>
              <a:spcAft>
                <a:spcPts val="600"/>
              </a:spcAft>
              <a:buClr>
                <a:srgbClr val="003399"/>
              </a:buClr>
              <a:buFont typeface="Wingdings" panose="05000000000000000000" pitchFamily="2" charset="2"/>
              <a:buChar char="§"/>
              <a:defRPr/>
            </a:pPr>
            <a:endParaRPr lang="fr-BE" altLang="en-US" sz="2100" dirty="0">
              <a:solidFill>
                <a:srgbClr val="333399"/>
              </a:solidFill>
            </a:endParaRPr>
          </a:p>
          <a:p>
            <a:pPr marL="0" indent="0" eaLnBrk="1" hangingPunct="1">
              <a:lnSpc>
                <a:spcPct val="90000"/>
              </a:lnSpc>
              <a:spcBef>
                <a:spcPct val="0"/>
              </a:spcBef>
              <a:buClr>
                <a:srgbClr val="333399"/>
              </a:buClr>
              <a:buFontTx/>
              <a:buNone/>
              <a:defRPr/>
            </a:pPr>
            <a:endParaRPr lang="en-GB" altLang="en-US" sz="2400" b="1" i="1" dirty="0">
              <a:solidFill>
                <a:srgbClr val="808080"/>
              </a:solidFill>
              <a:cs typeface="Arial" panose="020B0604020202020204" pitchFamily="34" charset="0"/>
            </a:endParaRPr>
          </a:p>
          <a:p>
            <a:pPr marL="0" indent="0" eaLnBrk="1" hangingPunct="1">
              <a:lnSpc>
                <a:spcPct val="90000"/>
              </a:lnSpc>
              <a:spcBef>
                <a:spcPct val="0"/>
              </a:spcBef>
              <a:buClr>
                <a:srgbClr val="333399"/>
              </a:buClr>
              <a:buFontTx/>
              <a:buNone/>
              <a:defRPr/>
            </a:pPr>
            <a:endParaRPr lang="de-DE" altLang="en-US" sz="2400" dirty="0">
              <a:solidFill>
                <a:srgbClr val="808080"/>
              </a:solidFill>
              <a:cs typeface="Arial" panose="020B0604020202020204" pitchFamily="34" charset="0"/>
            </a:endParaRPr>
          </a:p>
          <a:p>
            <a:pPr marL="0" indent="0" eaLnBrk="1" hangingPunct="1">
              <a:lnSpc>
                <a:spcPct val="90000"/>
              </a:lnSpc>
              <a:spcBef>
                <a:spcPct val="0"/>
              </a:spcBef>
              <a:buClr>
                <a:srgbClr val="333399"/>
              </a:buClr>
              <a:buFontTx/>
              <a:buNone/>
              <a:defRPr/>
            </a:pPr>
            <a:endParaRPr lang="en-GB" altLang="en-US" sz="2400" dirty="0">
              <a:solidFill>
                <a:srgbClr val="808080"/>
              </a:solidFill>
              <a:cs typeface="Arial" panose="020B0604020202020204" pitchFamily="34" charset="0"/>
            </a:endParaRPr>
          </a:p>
        </p:txBody>
      </p:sp>
      <p:sp>
        <p:nvSpPr>
          <p:cNvPr id="4101" name="Footer Placeholder 4">
            <a:extLst>
              <a:ext uri="{FF2B5EF4-FFF2-40B4-BE49-F238E27FC236}">
                <a16:creationId xmlns:a16="http://schemas.microsoft.com/office/drawing/2014/main" id="{2C47AB31-34C6-BD8B-139A-ED50FAB56EF1}"/>
              </a:ext>
            </a:extLst>
          </p:cNvPr>
          <p:cNvSpPr>
            <a:spLocks noGrp="1"/>
          </p:cNvSpPr>
          <p:nvPr>
            <p:ph type="ftr" sz="quarter" idx="11"/>
          </p:nvPr>
        </p:nvSpPr>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defRPr/>
            </a:pPr>
            <a:r>
              <a:rPr lang="en-GB" altLang="en-US" sz="1200" dirty="0">
                <a:solidFill>
                  <a:schemeClr val="bg1"/>
                </a:solidFill>
              </a:rPr>
              <a:t>Presentation for the Committee on Regional Development</a:t>
            </a:r>
          </a:p>
          <a:p>
            <a:pPr eaLnBrk="1" hangingPunct="1">
              <a:defRPr/>
            </a:pPr>
            <a:endParaRPr lang="en-GB" altLang="en-US" sz="1200" dirty="0">
              <a:solidFill>
                <a:schemeClr val="bg1"/>
              </a:solidFill>
            </a:endParaRPr>
          </a:p>
        </p:txBody>
      </p:sp>
      <p:sp>
        <p:nvSpPr>
          <p:cNvPr id="9220" name="Slide Number Placeholder 5">
            <a:extLst>
              <a:ext uri="{FF2B5EF4-FFF2-40B4-BE49-F238E27FC236}">
                <a16:creationId xmlns:a16="http://schemas.microsoft.com/office/drawing/2014/main" id="{25456783-0C2E-CB63-BF1F-091E401EF641}"/>
              </a:ext>
            </a:extLst>
          </p:cNvPr>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A380CE9-1978-2D4B-AB14-3A544329BEBE}" type="slidenum">
              <a:rPr lang="en-GB" altLang="en-US" sz="1200" smtClean="0">
                <a:solidFill>
                  <a:schemeClr val="bg1"/>
                </a:solidFill>
              </a:rPr>
              <a:pPr>
                <a:spcBef>
                  <a:spcPct val="0"/>
                </a:spcBef>
                <a:buFontTx/>
                <a:buNone/>
              </a:pPr>
              <a:t>3</a:t>
            </a:fld>
            <a:endParaRPr lang="en-GB" altLang="en-US" sz="1200">
              <a:solidFill>
                <a:schemeClr val="bg1"/>
              </a:solidFill>
            </a:endParaRPr>
          </a:p>
        </p:txBody>
      </p:sp>
      <p:pic>
        <p:nvPicPr>
          <p:cNvPr id="3" name="Image 2">
            <a:extLst>
              <a:ext uri="{FF2B5EF4-FFF2-40B4-BE49-F238E27FC236}">
                <a16:creationId xmlns:a16="http://schemas.microsoft.com/office/drawing/2014/main" id="{CB7D6171-73D8-AF2C-F345-F13766B038CC}"/>
              </a:ext>
            </a:extLst>
          </p:cNvPr>
          <p:cNvPicPr>
            <a:picLocks noChangeAspect="1"/>
          </p:cNvPicPr>
          <p:nvPr/>
        </p:nvPicPr>
        <p:blipFill>
          <a:blip r:embed="rId3"/>
          <a:stretch>
            <a:fillRect/>
          </a:stretch>
        </p:blipFill>
        <p:spPr>
          <a:xfrm>
            <a:off x="6383201" y="3918605"/>
            <a:ext cx="2760799" cy="2939395"/>
          </a:xfrm>
          <a:prstGeom prst="rect">
            <a:avLst/>
          </a:prstGeom>
        </p:spPr>
      </p:pic>
      <p:sp>
        <p:nvSpPr>
          <p:cNvPr id="4" name="ZoneTexte 3">
            <a:extLst>
              <a:ext uri="{FF2B5EF4-FFF2-40B4-BE49-F238E27FC236}">
                <a16:creationId xmlns:a16="http://schemas.microsoft.com/office/drawing/2014/main" id="{E3AD73A3-D07A-A3C1-5865-5C91C049CB8B}"/>
              </a:ext>
            </a:extLst>
          </p:cNvPr>
          <p:cNvSpPr txBox="1"/>
          <p:nvPr/>
        </p:nvSpPr>
        <p:spPr>
          <a:xfrm>
            <a:off x="1450158" y="6305977"/>
            <a:ext cx="4933043" cy="830997"/>
          </a:xfrm>
          <a:prstGeom prst="rect">
            <a:avLst/>
          </a:prstGeom>
          <a:noFill/>
        </p:spPr>
        <p:txBody>
          <a:bodyPr wrap="square" rtlCol="0">
            <a:spAutoFit/>
          </a:bodyPr>
          <a:lstStyle/>
          <a:p>
            <a:r>
              <a:rPr lang="fr-FR" sz="1600" dirty="0"/>
              <a:t>ERDF Cross-border </a:t>
            </a:r>
            <a:r>
              <a:rPr lang="fr-FR" sz="1600" dirty="0" err="1"/>
              <a:t>cooperation</a:t>
            </a:r>
            <a:r>
              <a:rPr lang="fr-FR" sz="1600" dirty="0"/>
              <a:t> programmes 2014-2020 </a:t>
            </a:r>
          </a:p>
          <a:p>
            <a:pPr algn="r"/>
            <a:r>
              <a:rPr lang="fr-FR" sz="1400" dirty="0"/>
              <a:t>Source: DG REGIO </a:t>
            </a:r>
          </a:p>
          <a:p>
            <a:endParaRPr lang="fr-FR" dirty="0"/>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a:extLst>
              <a:ext uri="{FF2B5EF4-FFF2-40B4-BE49-F238E27FC236}">
                <a16:creationId xmlns:a16="http://schemas.microsoft.com/office/drawing/2014/main" id="{C7C805BD-59E0-112F-4C24-40AA73407A38}"/>
              </a:ext>
            </a:extLst>
          </p:cNvPr>
          <p:cNvSpPr>
            <a:spLocks noGrp="1" noChangeArrowheads="1"/>
          </p:cNvSpPr>
          <p:nvPr>
            <p:ph type="title"/>
          </p:nvPr>
        </p:nvSpPr>
        <p:spPr>
          <a:xfrm>
            <a:off x="468313" y="1052513"/>
            <a:ext cx="8229600" cy="792162"/>
          </a:xfrm>
        </p:spPr>
        <p:txBody>
          <a:bodyPr/>
          <a:lstStyle/>
          <a:p>
            <a:pPr algn="ctr"/>
            <a:r>
              <a:rPr lang="en-GB" altLang="en-US" sz="3000" dirty="0">
                <a:solidFill>
                  <a:srgbClr val="34349E"/>
                </a:solidFill>
                <a:latin typeface="Arial Black" panose="020B0604020202020204" pitchFamily="34" charset="0"/>
              </a:rPr>
              <a:t>Objectives</a:t>
            </a:r>
            <a:endParaRPr lang="en-GB" altLang="en-US" dirty="0">
              <a:solidFill>
                <a:srgbClr val="34349E"/>
              </a:solidFill>
            </a:endParaRPr>
          </a:p>
        </p:txBody>
      </p:sp>
      <p:sp>
        <p:nvSpPr>
          <p:cNvPr id="7171" name="Content Placeholder 2">
            <a:extLst>
              <a:ext uri="{FF2B5EF4-FFF2-40B4-BE49-F238E27FC236}">
                <a16:creationId xmlns:a16="http://schemas.microsoft.com/office/drawing/2014/main" id="{A8A633A5-06EC-F47E-19BF-28CB7EEB5BB9}"/>
              </a:ext>
            </a:extLst>
          </p:cNvPr>
          <p:cNvSpPr>
            <a:spLocks noGrp="1"/>
          </p:cNvSpPr>
          <p:nvPr>
            <p:ph idx="1"/>
          </p:nvPr>
        </p:nvSpPr>
        <p:spPr>
          <a:xfrm>
            <a:off x="446087" y="1503658"/>
            <a:ext cx="8375650" cy="4032250"/>
          </a:xfrm>
        </p:spPr>
        <p:txBody>
          <a:bodyPr/>
          <a:lstStyle/>
          <a:p>
            <a:pPr marL="0" indent="0" eaLnBrk="1" hangingPunct="1">
              <a:lnSpc>
                <a:spcPct val="90000"/>
              </a:lnSpc>
              <a:spcBef>
                <a:spcPts val="600"/>
              </a:spcBef>
              <a:spcAft>
                <a:spcPts val="600"/>
              </a:spcAft>
              <a:buClr>
                <a:srgbClr val="333399"/>
              </a:buClr>
              <a:buFontTx/>
              <a:buNone/>
              <a:defRPr/>
            </a:pPr>
            <a:endParaRPr lang="en-GB" altLang="en-US" sz="2400" b="1" dirty="0">
              <a:solidFill>
                <a:srgbClr val="34349E"/>
              </a:solidFill>
              <a:cs typeface="Arial" panose="020B0604020202020204" pitchFamily="34" charset="0"/>
            </a:endParaRPr>
          </a:p>
          <a:p>
            <a:pPr marL="0" indent="0" eaLnBrk="1" hangingPunct="1">
              <a:lnSpc>
                <a:spcPct val="90000"/>
              </a:lnSpc>
              <a:spcBef>
                <a:spcPts val="600"/>
              </a:spcBef>
              <a:spcAft>
                <a:spcPts val="600"/>
              </a:spcAft>
              <a:buClr>
                <a:srgbClr val="333399"/>
              </a:buClr>
              <a:buFontTx/>
              <a:buNone/>
              <a:defRPr/>
            </a:pPr>
            <a:r>
              <a:rPr lang="en-GB" altLang="en-US" sz="2400" b="1" dirty="0">
                <a:cs typeface="Arial" panose="020B0604020202020204" pitchFamily="34" charset="0"/>
              </a:rPr>
              <a:t>The role of Cohesion Policy in cross-border cooperation in healthcare</a:t>
            </a:r>
          </a:p>
          <a:p>
            <a:pPr marL="342000" indent="-457200" eaLnBrk="1" hangingPunct="1">
              <a:lnSpc>
                <a:spcPct val="90000"/>
              </a:lnSpc>
              <a:spcBef>
                <a:spcPts val="600"/>
              </a:spcBef>
              <a:spcAft>
                <a:spcPts val="600"/>
              </a:spcAft>
              <a:buClr>
                <a:srgbClr val="333399"/>
              </a:buClr>
              <a:buFont typeface="Wingdings" panose="05000000000000000000" pitchFamily="2" charset="2"/>
              <a:buChar char="§"/>
              <a:defRPr/>
            </a:pPr>
            <a:r>
              <a:rPr lang="en-GB" altLang="en-US" sz="2400" dirty="0">
                <a:cs typeface="Arial" panose="020B0604020202020204" pitchFamily="34" charset="0"/>
              </a:rPr>
              <a:t>The issue of governance and the persistent obstacles</a:t>
            </a:r>
          </a:p>
          <a:p>
            <a:pPr marL="342000" indent="-457200" eaLnBrk="1" hangingPunct="1">
              <a:lnSpc>
                <a:spcPct val="90000"/>
              </a:lnSpc>
              <a:spcBef>
                <a:spcPts val="600"/>
              </a:spcBef>
              <a:spcAft>
                <a:spcPts val="600"/>
              </a:spcAft>
              <a:buClr>
                <a:srgbClr val="333399"/>
              </a:buClr>
              <a:buFont typeface="Wingdings" panose="05000000000000000000" pitchFamily="2" charset="2"/>
              <a:buChar char="§"/>
              <a:defRPr/>
            </a:pPr>
            <a:r>
              <a:rPr lang="en-GB" altLang="en-US" sz="2400" dirty="0">
                <a:cs typeface="Arial" panose="020B0604020202020204" pitchFamily="34" charset="0"/>
              </a:rPr>
              <a:t>The impact of the COVID-19 pandemic</a:t>
            </a:r>
          </a:p>
          <a:p>
            <a:pPr marL="342000" indent="-457200" eaLnBrk="1" hangingPunct="1">
              <a:lnSpc>
                <a:spcPct val="90000"/>
              </a:lnSpc>
              <a:spcBef>
                <a:spcPts val="600"/>
              </a:spcBef>
              <a:spcAft>
                <a:spcPts val="600"/>
              </a:spcAft>
              <a:buClr>
                <a:srgbClr val="333399"/>
              </a:buClr>
              <a:buFont typeface="Wingdings" panose="05000000000000000000" pitchFamily="2" charset="2"/>
              <a:buChar char="§"/>
              <a:defRPr/>
            </a:pPr>
            <a:r>
              <a:rPr lang="en-GB" altLang="en-US" sz="2400" dirty="0">
                <a:cs typeface="Arial" panose="020B0604020202020204" pitchFamily="34" charset="0"/>
              </a:rPr>
              <a:t>Possible solutions and recommendations for improving CBC in healthcare</a:t>
            </a:r>
          </a:p>
          <a:p>
            <a:pPr marL="342000" indent="-457200" eaLnBrk="1" hangingPunct="1">
              <a:lnSpc>
                <a:spcPct val="90000"/>
              </a:lnSpc>
              <a:spcBef>
                <a:spcPct val="0"/>
              </a:spcBef>
              <a:buClr>
                <a:srgbClr val="333399"/>
              </a:buClr>
              <a:buFontTx/>
              <a:buNone/>
              <a:defRPr/>
            </a:pPr>
            <a:endParaRPr lang="en-GB" altLang="en-US" sz="2400" dirty="0">
              <a:solidFill>
                <a:srgbClr val="333399"/>
              </a:solidFill>
              <a:latin typeface="Arial Black" panose="020B0A04020102020204" pitchFamily="34" charset="0"/>
            </a:endParaRPr>
          </a:p>
          <a:p>
            <a:pPr marL="0" indent="0" eaLnBrk="1" hangingPunct="1">
              <a:lnSpc>
                <a:spcPct val="90000"/>
              </a:lnSpc>
              <a:spcBef>
                <a:spcPct val="0"/>
              </a:spcBef>
              <a:buClr>
                <a:srgbClr val="333399"/>
              </a:buClr>
              <a:buFontTx/>
              <a:buNone/>
              <a:defRPr/>
            </a:pPr>
            <a:endParaRPr lang="en-GB" altLang="en-US" sz="2400" b="1" i="1" dirty="0">
              <a:solidFill>
                <a:srgbClr val="808080"/>
              </a:solidFill>
              <a:cs typeface="Arial" panose="020B0604020202020204" pitchFamily="34" charset="0"/>
            </a:endParaRPr>
          </a:p>
          <a:p>
            <a:pPr marL="0" indent="0" eaLnBrk="1" hangingPunct="1">
              <a:lnSpc>
                <a:spcPct val="90000"/>
              </a:lnSpc>
              <a:spcBef>
                <a:spcPct val="0"/>
              </a:spcBef>
              <a:buClr>
                <a:srgbClr val="333399"/>
              </a:buClr>
              <a:buFontTx/>
              <a:buNone/>
              <a:defRPr/>
            </a:pPr>
            <a:endParaRPr lang="de-DE" altLang="en-US" sz="2400" dirty="0">
              <a:solidFill>
                <a:srgbClr val="808080"/>
              </a:solidFill>
              <a:cs typeface="Arial" panose="020B0604020202020204" pitchFamily="34" charset="0"/>
            </a:endParaRPr>
          </a:p>
          <a:p>
            <a:pPr marL="0" indent="0" eaLnBrk="1" hangingPunct="1">
              <a:lnSpc>
                <a:spcPct val="90000"/>
              </a:lnSpc>
              <a:spcBef>
                <a:spcPct val="0"/>
              </a:spcBef>
              <a:buClr>
                <a:srgbClr val="333399"/>
              </a:buClr>
              <a:buFontTx/>
              <a:buNone/>
              <a:defRPr/>
            </a:pPr>
            <a:endParaRPr lang="en-GB" altLang="en-US" sz="2400" dirty="0">
              <a:solidFill>
                <a:srgbClr val="808080"/>
              </a:solidFill>
              <a:cs typeface="Arial" panose="020B0604020202020204" pitchFamily="34" charset="0"/>
            </a:endParaRPr>
          </a:p>
        </p:txBody>
      </p:sp>
      <p:sp>
        <p:nvSpPr>
          <p:cNvPr id="4101" name="Footer Placeholder 4">
            <a:extLst>
              <a:ext uri="{FF2B5EF4-FFF2-40B4-BE49-F238E27FC236}">
                <a16:creationId xmlns:a16="http://schemas.microsoft.com/office/drawing/2014/main" id="{6685AD3D-A1C6-E9F0-8B44-F1A08BC6B5A9}"/>
              </a:ext>
            </a:extLst>
          </p:cNvPr>
          <p:cNvSpPr>
            <a:spLocks noGrp="1"/>
          </p:cNvSpPr>
          <p:nvPr>
            <p:ph type="ftr" sz="quarter" idx="11"/>
          </p:nvPr>
        </p:nvSpPr>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defRPr/>
            </a:pPr>
            <a:r>
              <a:rPr lang="en-GB" altLang="en-US" sz="1200" dirty="0">
                <a:solidFill>
                  <a:schemeClr val="bg1"/>
                </a:solidFill>
              </a:rPr>
              <a:t>Presentation for the Committee on Regional Development</a:t>
            </a:r>
          </a:p>
          <a:p>
            <a:pPr eaLnBrk="1" hangingPunct="1">
              <a:defRPr/>
            </a:pPr>
            <a:endParaRPr lang="en-GB" altLang="en-US" sz="1200" dirty="0">
              <a:solidFill>
                <a:schemeClr val="bg1"/>
              </a:solidFill>
            </a:endParaRPr>
          </a:p>
        </p:txBody>
      </p:sp>
      <p:sp>
        <p:nvSpPr>
          <p:cNvPr id="11268" name="Slide Number Placeholder 5">
            <a:extLst>
              <a:ext uri="{FF2B5EF4-FFF2-40B4-BE49-F238E27FC236}">
                <a16:creationId xmlns:a16="http://schemas.microsoft.com/office/drawing/2014/main" id="{25FFEBFD-BFF1-D4E4-961E-444B440492D3}"/>
              </a:ext>
            </a:extLst>
          </p:cNvPr>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CD2A4A1-BFE9-7140-B082-837CB706A78E}" type="slidenum">
              <a:rPr lang="en-GB" altLang="en-US" sz="1200" smtClean="0">
                <a:solidFill>
                  <a:schemeClr val="bg1"/>
                </a:solidFill>
              </a:rPr>
              <a:pPr>
                <a:spcBef>
                  <a:spcPct val="0"/>
                </a:spcBef>
                <a:buFontTx/>
                <a:buNone/>
              </a:pPr>
              <a:t>4</a:t>
            </a:fld>
            <a:endParaRPr lang="en-GB" altLang="en-US" sz="1200">
              <a:solidFill>
                <a:schemeClr val="bg1"/>
              </a:solidFill>
            </a:endParaRPr>
          </a:p>
        </p:txBody>
      </p:sp>
      <p:pic>
        <p:nvPicPr>
          <p:cNvPr id="3" name="Image 2">
            <a:extLst>
              <a:ext uri="{FF2B5EF4-FFF2-40B4-BE49-F238E27FC236}">
                <a16:creationId xmlns:a16="http://schemas.microsoft.com/office/drawing/2014/main" id="{6CB75D61-FAA7-ECFB-8683-C5F2C2418DA0}"/>
              </a:ext>
            </a:extLst>
          </p:cNvPr>
          <p:cNvPicPr>
            <a:picLocks noChangeAspect="1"/>
          </p:cNvPicPr>
          <p:nvPr/>
        </p:nvPicPr>
        <p:blipFill>
          <a:blip r:embed="rId3"/>
          <a:stretch>
            <a:fillRect/>
          </a:stretch>
        </p:blipFill>
        <p:spPr>
          <a:xfrm>
            <a:off x="0" y="4440464"/>
            <a:ext cx="3302000" cy="2417536"/>
          </a:xfrm>
          <a:prstGeom prst="rect">
            <a:avLst/>
          </a:prstGeom>
        </p:spPr>
      </p:pic>
      <p:pic>
        <p:nvPicPr>
          <p:cNvPr id="5" name="Image 4">
            <a:extLst>
              <a:ext uri="{FF2B5EF4-FFF2-40B4-BE49-F238E27FC236}">
                <a16:creationId xmlns:a16="http://schemas.microsoft.com/office/drawing/2014/main" id="{EFA0B2AD-0278-1449-C3D3-10E7BE112B09}"/>
              </a:ext>
            </a:extLst>
          </p:cNvPr>
          <p:cNvPicPr>
            <a:picLocks noChangeAspect="1"/>
          </p:cNvPicPr>
          <p:nvPr/>
        </p:nvPicPr>
        <p:blipFill>
          <a:blip r:embed="rId4"/>
          <a:stretch>
            <a:fillRect/>
          </a:stretch>
        </p:blipFill>
        <p:spPr>
          <a:xfrm>
            <a:off x="6457950" y="4440464"/>
            <a:ext cx="2580311" cy="2325914"/>
          </a:xfrm>
          <a:prstGeom prst="rect">
            <a:avLst/>
          </a:prstGeom>
        </p:spPr>
      </p:pic>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Image 5">
            <a:extLst>
              <a:ext uri="{FF2B5EF4-FFF2-40B4-BE49-F238E27FC236}">
                <a16:creationId xmlns:a16="http://schemas.microsoft.com/office/drawing/2014/main" id="{3C3D8AEC-9546-EF2A-85EB-BB8C9C8E72D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078206" y="3649712"/>
            <a:ext cx="5065794" cy="3240088"/>
          </a:xfrm>
          <a:prstGeom prst="rect">
            <a:avLst/>
          </a:prstGeom>
          <a:noFill/>
          <a:extLst>
            <a:ext uri="{909E8E84-426E-40DD-AFC4-6F175D3DCCD1}">
              <a14:hiddenFill xmlns:a14="http://schemas.microsoft.com/office/drawing/2010/main">
                <a:solidFill>
                  <a:srgbClr val="FFFFFF"/>
                </a:solidFill>
              </a14:hiddenFill>
            </a:ext>
          </a:extLst>
        </p:spPr>
      </p:pic>
      <p:sp>
        <p:nvSpPr>
          <p:cNvPr id="13313" name="Title 1">
            <a:extLst>
              <a:ext uri="{FF2B5EF4-FFF2-40B4-BE49-F238E27FC236}">
                <a16:creationId xmlns:a16="http://schemas.microsoft.com/office/drawing/2014/main" id="{CB8041BB-63E0-93F3-4601-FC0FBDCDB63B}"/>
              </a:ext>
            </a:extLst>
          </p:cNvPr>
          <p:cNvSpPr>
            <a:spLocks noGrp="1" noChangeArrowheads="1"/>
          </p:cNvSpPr>
          <p:nvPr>
            <p:ph type="title"/>
          </p:nvPr>
        </p:nvSpPr>
        <p:spPr>
          <a:xfrm>
            <a:off x="395288" y="1124335"/>
            <a:ext cx="8229600" cy="792162"/>
          </a:xfrm>
        </p:spPr>
        <p:txBody>
          <a:bodyPr>
            <a:normAutofit/>
          </a:bodyPr>
          <a:lstStyle/>
          <a:p>
            <a:pPr algn="ctr"/>
            <a:r>
              <a:rPr lang="en-GB" altLang="en-US" sz="3600" b="1" dirty="0">
                <a:solidFill>
                  <a:srgbClr val="34349E"/>
                </a:solidFill>
                <a:latin typeface="+mn-lt"/>
              </a:rPr>
              <a:t>Methodology of the global research</a:t>
            </a:r>
            <a:endParaRPr lang="en-GB" altLang="en-US" sz="5400" b="1" dirty="0">
              <a:solidFill>
                <a:srgbClr val="34349E"/>
              </a:solidFill>
              <a:latin typeface="+mn-lt"/>
            </a:endParaRPr>
          </a:p>
        </p:txBody>
      </p:sp>
      <p:sp>
        <p:nvSpPr>
          <p:cNvPr id="7171" name="Content Placeholder 2">
            <a:extLst>
              <a:ext uri="{FF2B5EF4-FFF2-40B4-BE49-F238E27FC236}">
                <a16:creationId xmlns:a16="http://schemas.microsoft.com/office/drawing/2014/main" id="{E8866078-E146-0BC5-F2C9-B3E8785F8940}"/>
              </a:ext>
            </a:extLst>
          </p:cNvPr>
          <p:cNvSpPr>
            <a:spLocks noGrp="1"/>
          </p:cNvSpPr>
          <p:nvPr>
            <p:ph idx="1"/>
          </p:nvPr>
        </p:nvSpPr>
        <p:spPr>
          <a:xfrm>
            <a:off x="322263" y="1971111"/>
            <a:ext cx="8375650" cy="4356106"/>
          </a:xfrm>
        </p:spPr>
        <p:txBody>
          <a:bodyPr>
            <a:normAutofit/>
          </a:bodyPr>
          <a:lstStyle/>
          <a:p>
            <a:pPr marL="357188" indent="-357188">
              <a:spcBef>
                <a:spcPts val="600"/>
              </a:spcBef>
              <a:spcAft>
                <a:spcPts val="600"/>
              </a:spcAft>
              <a:buClr>
                <a:srgbClr val="333399"/>
              </a:buClr>
              <a:buFont typeface="Wingdings" panose="05000000000000000000" pitchFamily="2" charset="2"/>
              <a:buChar char="§"/>
              <a:defRPr/>
            </a:pPr>
            <a:r>
              <a:rPr lang="en-GB" altLang="en-US" sz="2200" dirty="0">
                <a:cs typeface="Arial" panose="020B0604020202020204" pitchFamily="34" charset="0"/>
              </a:rPr>
              <a:t>An analysis of Interreg A, B, C programmes for the last 3 programming periods</a:t>
            </a:r>
          </a:p>
          <a:p>
            <a:pPr marL="357188" indent="-357188">
              <a:spcBef>
                <a:spcPts val="600"/>
              </a:spcBef>
              <a:spcAft>
                <a:spcPts val="600"/>
              </a:spcAft>
              <a:buClr>
                <a:srgbClr val="333399"/>
              </a:buClr>
              <a:buFont typeface="Wingdings" panose="05000000000000000000" pitchFamily="2" charset="2"/>
              <a:buChar char="§"/>
              <a:defRPr/>
            </a:pPr>
            <a:r>
              <a:rPr lang="en-GB" altLang="en-US" sz="2200" dirty="0">
                <a:cs typeface="Arial" panose="020B0604020202020204" pitchFamily="34" charset="0"/>
              </a:rPr>
              <a:t>An analysis of 135 healthcare-related Interreg V-A projects</a:t>
            </a:r>
          </a:p>
          <a:p>
            <a:pPr marL="357188" indent="-357188">
              <a:spcBef>
                <a:spcPts val="600"/>
              </a:spcBef>
              <a:spcAft>
                <a:spcPts val="600"/>
              </a:spcAft>
              <a:buClr>
                <a:srgbClr val="333399"/>
              </a:buClr>
              <a:buFont typeface="Wingdings" panose="05000000000000000000" pitchFamily="2" charset="2"/>
              <a:buChar char="§"/>
              <a:defRPr/>
            </a:pPr>
            <a:r>
              <a:rPr lang="en-GB" altLang="en-US" sz="2200" dirty="0">
                <a:cs typeface="Arial" panose="020B0604020202020204" pitchFamily="34" charset="0"/>
              </a:rPr>
              <a:t>Institutional, academic and grey literature review</a:t>
            </a:r>
          </a:p>
          <a:p>
            <a:pPr marL="357188" indent="-357188">
              <a:spcBef>
                <a:spcPts val="600"/>
              </a:spcBef>
              <a:spcAft>
                <a:spcPts val="600"/>
              </a:spcAft>
              <a:buClr>
                <a:srgbClr val="333399"/>
              </a:buClr>
              <a:buFont typeface="Wingdings" panose="05000000000000000000" pitchFamily="2" charset="2"/>
              <a:buChar char="§"/>
              <a:defRPr/>
            </a:pPr>
            <a:r>
              <a:rPr lang="en-GB" altLang="en-US" sz="2200" dirty="0">
                <a:cs typeface="Arial" panose="020B0604020202020204" pitchFamily="34" charset="0"/>
              </a:rPr>
              <a:t>Qualitative interviews</a:t>
            </a:r>
          </a:p>
          <a:p>
            <a:pPr marL="357188" indent="-357188">
              <a:spcBef>
                <a:spcPts val="600"/>
              </a:spcBef>
              <a:spcAft>
                <a:spcPts val="600"/>
              </a:spcAft>
              <a:buClr>
                <a:srgbClr val="333399"/>
              </a:buClr>
              <a:buFont typeface="Wingdings" panose="05000000000000000000" pitchFamily="2" charset="2"/>
              <a:buChar char="§"/>
              <a:defRPr/>
            </a:pPr>
            <a:r>
              <a:rPr lang="en-GB" altLang="en-US" sz="2200" dirty="0">
                <a:cs typeface="Arial" panose="020B0604020202020204" pitchFamily="34" charset="0"/>
              </a:rPr>
              <a:t>5 case studies:</a:t>
            </a:r>
          </a:p>
          <a:p>
            <a:pPr marL="714375" lvl="1" indent="0">
              <a:spcBef>
                <a:spcPts val="0"/>
              </a:spcBef>
              <a:buClr>
                <a:srgbClr val="333399"/>
              </a:buClr>
              <a:buNone/>
              <a:defRPr/>
            </a:pPr>
            <a:r>
              <a:rPr lang="en-GB" altLang="en-US" sz="2000" dirty="0">
                <a:cs typeface="Arial" panose="020B0604020202020204" pitchFamily="34" charset="0"/>
              </a:rPr>
              <a:t>Czech-Polish-Slovak border</a:t>
            </a:r>
          </a:p>
          <a:p>
            <a:pPr marL="714375" lvl="1" indent="0">
              <a:spcBef>
                <a:spcPts val="0"/>
              </a:spcBef>
              <a:buClr>
                <a:srgbClr val="333399"/>
              </a:buClr>
              <a:buNone/>
              <a:defRPr/>
            </a:pPr>
            <a:r>
              <a:rPr lang="en-GB" altLang="en-US" sz="2000" dirty="0">
                <a:highlight>
                  <a:srgbClr val="FFFF00"/>
                </a:highlight>
                <a:cs typeface="Arial" panose="020B0604020202020204" pitchFamily="34" charset="0"/>
              </a:rPr>
              <a:t>Franco-Belgian border</a:t>
            </a:r>
          </a:p>
          <a:p>
            <a:pPr marL="714375" lvl="1" indent="0">
              <a:spcBef>
                <a:spcPts val="0"/>
              </a:spcBef>
              <a:buClr>
                <a:srgbClr val="333399"/>
              </a:buClr>
              <a:buNone/>
              <a:defRPr/>
            </a:pPr>
            <a:r>
              <a:rPr lang="en-GB" altLang="en-US" sz="2000" dirty="0">
                <a:cs typeface="Arial" panose="020B0604020202020204" pitchFamily="34" charset="0"/>
              </a:rPr>
              <a:t>Hospital of </a:t>
            </a:r>
            <a:r>
              <a:rPr lang="en-GB" altLang="en-US" sz="2000" dirty="0" err="1">
                <a:cs typeface="Arial" panose="020B0604020202020204" pitchFamily="34" charset="0"/>
              </a:rPr>
              <a:t>Cerdanya</a:t>
            </a:r>
            <a:endParaRPr lang="en-GB" altLang="en-US" sz="2000" dirty="0">
              <a:cs typeface="Arial" panose="020B0604020202020204" pitchFamily="34" charset="0"/>
            </a:endParaRPr>
          </a:p>
          <a:p>
            <a:pPr marL="714375" lvl="1" indent="0">
              <a:spcBef>
                <a:spcPts val="0"/>
              </a:spcBef>
              <a:buClr>
                <a:srgbClr val="333399"/>
              </a:buClr>
              <a:buNone/>
              <a:defRPr/>
            </a:pPr>
            <a:r>
              <a:rPr lang="en-GB" altLang="en-US" sz="2000" dirty="0">
                <a:cs typeface="Arial" panose="020B0604020202020204" pitchFamily="34" charset="0"/>
              </a:rPr>
              <a:t>Franco-German border</a:t>
            </a:r>
          </a:p>
          <a:p>
            <a:pPr marL="714375" lvl="1" indent="0">
              <a:spcBef>
                <a:spcPts val="0"/>
              </a:spcBef>
              <a:buClr>
                <a:srgbClr val="333399"/>
              </a:buClr>
              <a:buNone/>
              <a:defRPr/>
            </a:pPr>
            <a:r>
              <a:rPr lang="en-GB" altLang="en-US" sz="2000" dirty="0" err="1">
                <a:cs typeface="Arial" panose="020B0604020202020204" pitchFamily="34" charset="0"/>
              </a:rPr>
              <a:t>Euregio</a:t>
            </a:r>
            <a:r>
              <a:rPr lang="en-GB" altLang="en-US" sz="2000" dirty="0">
                <a:cs typeface="Arial" panose="020B0604020202020204" pitchFamily="34" charset="0"/>
              </a:rPr>
              <a:t> Meuse-Rhine</a:t>
            </a:r>
          </a:p>
        </p:txBody>
      </p:sp>
      <p:sp>
        <p:nvSpPr>
          <p:cNvPr id="13316" name="Slide Number Placeholder 5">
            <a:extLst>
              <a:ext uri="{FF2B5EF4-FFF2-40B4-BE49-F238E27FC236}">
                <a16:creationId xmlns:a16="http://schemas.microsoft.com/office/drawing/2014/main" id="{776141D7-762F-ACF7-53AB-9865CD16C311}"/>
              </a:ext>
            </a:extLst>
          </p:cNvPr>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8F6D1DE-168E-2542-970C-6837D588B4F2}" type="slidenum">
              <a:rPr lang="en-GB" altLang="en-US" sz="1200" smtClean="0">
                <a:solidFill>
                  <a:schemeClr val="bg1"/>
                </a:solidFill>
              </a:rPr>
              <a:pPr>
                <a:spcBef>
                  <a:spcPct val="0"/>
                </a:spcBef>
                <a:buFontTx/>
                <a:buNone/>
              </a:pPr>
              <a:t>5</a:t>
            </a:fld>
            <a:endParaRPr lang="en-GB" altLang="en-US" sz="1200">
              <a:solidFill>
                <a:schemeClr val="bg1"/>
              </a:solidFill>
            </a:endParaRPr>
          </a:p>
        </p:txBody>
      </p:sp>
      <p:sp>
        <p:nvSpPr>
          <p:cNvPr id="3" name="Rectangle 2">
            <a:extLst>
              <a:ext uri="{FF2B5EF4-FFF2-40B4-BE49-F238E27FC236}">
                <a16:creationId xmlns:a16="http://schemas.microsoft.com/office/drawing/2014/main" id="{5F4E99BB-60B6-2790-067B-E38AFAD49BC2}"/>
              </a:ext>
            </a:extLst>
          </p:cNvPr>
          <p:cNvSpPr>
            <a:spLocks noChangeArrowheads="1"/>
          </p:cNvSpPr>
          <p:nvPr/>
        </p:nvSpPr>
        <p:spPr bwMode="auto">
          <a:xfrm>
            <a:off x="5188012" y="3595098"/>
            <a:ext cx="39559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r-BE" altLang="fr-FR" sz="14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The 7 ZOAST of the Franco-</a:t>
            </a:r>
            <a:r>
              <a:rPr kumimoji="0" lang="fr-BE" altLang="fr-FR" sz="1400" b="1"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Belgian</a:t>
            </a:r>
            <a:r>
              <a:rPr kumimoji="0" lang="fr-BE" altLang="fr-FR" sz="14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border</a:t>
            </a:r>
          </a:p>
          <a:p>
            <a:pPr marL="0" marR="0" lvl="0" indent="0" algn="r" defTabSz="914400" rtl="0" eaLnBrk="0" fontAlgn="base" latinLnBrk="0" hangingPunct="0">
              <a:lnSpc>
                <a:spcPct val="100000"/>
              </a:lnSpc>
              <a:spcBef>
                <a:spcPct val="0"/>
              </a:spcBef>
              <a:spcAft>
                <a:spcPct val="0"/>
              </a:spcAft>
              <a:buClrTx/>
              <a:buSzTx/>
              <a:buFontTx/>
              <a:buNone/>
              <a:tabLst/>
            </a:pPr>
            <a:r>
              <a:rPr kumimoji="0" lang="fr-BE" altLang="fr-FR" sz="1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 </a:t>
            </a:r>
            <a:r>
              <a:rPr kumimoji="0" lang="fr-BE" altLang="fr-FR" sz="10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Delecosse</a:t>
            </a:r>
            <a:r>
              <a:rPr kumimoji="0" lang="fr-BE" altLang="fr-FR" sz="1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F. Leloup, H. </a:t>
            </a:r>
            <a:r>
              <a:rPr kumimoji="0" lang="fr-BE" altLang="fr-FR" sz="10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Lewalle</a:t>
            </a:r>
            <a:r>
              <a:rPr kumimoji="0" lang="fr-BE" altLang="fr-FR" sz="1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(2017), p 78</a:t>
            </a:r>
            <a:endParaRPr kumimoji="0" lang="fr-BE" altLang="fr-FR" sz="1000" b="0" i="0" u="none" strike="noStrike" cap="none" normalizeH="0" baseline="0" dirty="0">
              <a:ln>
                <a:noFill/>
              </a:ln>
              <a:solidFill>
                <a:schemeClr val="tx1"/>
              </a:solidFill>
              <a:effectLst/>
            </a:endParaRPr>
          </a:p>
        </p:txBody>
      </p:sp>
      <p:pic>
        <p:nvPicPr>
          <p:cNvPr id="10" name="Image 9">
            <a:extLst>
              <a:ext uri="{FF2B5EF4-FFF2-40B4-BE49-F238E27FC236}">
                <a16:creationId xmlns:a16="http://schemas.microsoft.com/office/drawing/2014/main" id="{79D87F5B-248D-BDDE-2BBE-7B000073920C}"/>
              </a:ext>
            </a:extLst>
          </p:cNvPr>
          <p:cNvPicPr>
            <a:picLocks noChangeAspect="1"/>
          </p:cNvPicPr>
          <p:nvPr/>
        </p:nvPicPr>
        <p:blipFill>
          <a:blip r:embed="rId4"/>
          <a:stretch>
            <a:fillRect/>
          </a:stretch>
        </p:blipFill>
        <p:spPr>
          <a:xfrm>
            <a:off x="4369111" y="53573"/>
            <a:ext cx="4690752" cy="1039027"/>
          </a:xfrm>
          <a:prstGeom prst="rect">
            <a:avLst/>
          </a:prstGeom>
        </p:spPr>
      </p:pic>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30F97EEE-24C1-43A8-AC57-98C407613CC0}"/>
              </a:ext>
            </a:extLst>
          </p:cNvPr>
          <p:cNvSpPr>
            <a:spLocks noGrp="1"/>
          </p:cNvSpPr>
          <p:nvPr>
            <p:ph type="title"/>
          </p:nvPr>
        </p:nvSpPr>
        <p:spPr>
          <a:xfrm>
            <a:off x="219695" y="179888"/>
            <a:ext cx="5320144" cy="2313930"/>
          </a:xfrm>
        </p:spPr>
        <p:txBody>
          <a:bodyPr>
            <a:normAutofit/>
          </a:bodyPr>
          <a:lstStyle/>
          <a:p>
            <a:r>
              <a:rPr lang="fr-FR" sz="3200" b="1" dirty="0">
                <a:solidFill>
                  <a:srgbClr val="0C4DA2"/>
                </a:solidFill>
                <a:latin typeface="+mn-lt"/>
              </a:rPr>
              <a:t>On the French-</a:t>
            </a:r>
            <a:r>
              <a:rPr lang="fr-FR" sz="3200" b="1" dirty="0" err="1">
                <a:solidFill>
                  <a:srgbClr val="0C4DA2"/>
                </a:solidFill>
                <a:latin typeface="+mn-lt"/>
              </a:rPr>
              <a:t>Belgian</a:t>
            </a:r>
            <a:r>
              <a:rPr lang="fr-FR" sz="3200" b="1" dirty="0">
                <a:solidFill>
                  <a:srgbClr val="0C4DA2"/>
                </a:solidFill>
                <a:latin typeface="+mn-lt"/>
              </a:rPr>
              <a:t> border</a:t>
            </a:r>
            <a:br>
              <a:rPr lang="fr-FR" sz="3000" dirty="0">
                <a:solidFill>
                  <a:srgbClr val="0C4DA2"/>
                </a:solidFill>
                <a:latin typeface="+mn-lt"/>
              </a:rPr>
            </a:br>
            <a:r>
              <a:rPr lang="fr-FR" sz="2200" b="1" dirty="0" err="1">
                <a:solidFill>
                  <a:srgbClr val="0C4DA2"/>
                </a:solidFill>
                <a:latin typeface="+mn-lt"/>
              </a:rPr>
              <a:t>Fieldwork</a:t>
            </a:r>
            <a:r>
              <a:rPr lang="fr-FR" sz="2200" b="1" dirty="0">
                <a:solidFill>
                  <a:srgbClr val="0C4DA2"/>
                </a:solidFill>
                <a:latin typeface="+mn-lt"/>
              </a:rPr>
              <a:t> and </a:t>
            </a:r>
            <a:r>
              <a:rPr lang="fr-FR" sz="2200" b="1" dirty="0" err="1">
                <a:solidFill>
                  <a:srgbClr val="0C4DA2"/>
                </a:solidFill>
                <a:latin typeface="+mn-lt"/>
              </a:rPr>
              <a:t>methodology</a:t>
            </a:r>
            <a:br>
              <a:rPr lang="fr-FR" sz="2400" dirty="0">
                <a:solidFill>
                  <a:srgbClr val="0C4DA2"/>
                </a:solidFill>
                <a:latin typeface="+mn-lt"/>
              </a:rPr>
            </a:br>
            <a:r>
              <a:rPr lang="fr-FR" sz="2000" dirty="0">
                <a:solidFill>
                  <a:srgbClr val="0C4DA2"/>
                </a:solidFill>
                <a:latin typeface="+mn-lt"/>
              </a:rPr>
              <a:t>		</a:t>
            </a:r>
            <a:br>
              <a:rPr lang="fr-FR" sz="2000" dirty="0">
                <a:solidFill>
                  <a:srgbClr val="0C4DA2"/>
                </a:solidFill>
                <a:latin typeface="+mn-lt"/>
              </a:rPr>
            </a:br>
            <a:r>
              <a:rPr lang="fr-FR" sz="2000" dirty="0">
                <a:solidFill>
                  <a:srgbClr val="0C4DA2"/>
                </a:solidFill>
                <a:latin typeface="+mn-lt"/>
              </a:rPr>
              <a:t>			</a:t>
            </a:r>
            <a:r>
              <a:rPr lang="fr-FR" sz="2000" dirty="0">
                <a:solidFill>
                  <a:schemeClr val="accent2">
                    <a:lumMod val="75000"/>
                  </a:schemeClr>
                </a:solidFill>
                <a:latin typeface="+mn-lt"/>
              </a:rPr>
              <a:t>Fabienne Leloup</a:t>
            </a:r>
            <a:br>
              <a:rPr lang="fr-FR" sz="2000" dirty="0">
                <a:solidFill>
                  <a:schemeClr val="accent2">
                    <a:lumMod val="75000"/>
                  </a:schemeClr>
                </a:solidFill>
                <a:latin typeface="+mn-lt"/>
              </a:rPr>
            </a:br>
            <a:r>
              <a:rPr lang="fr-FR" sz="2000" dirty="0">
                <a:solidFill>
                  <a:schemeClr val="accent2">
                    <a:lumMod val="75000"/>
                  </a:schemeClr>
                </a:solidFill>
                <a:latin typeface="+mn-lt"/>
              </a:rPr>
              <a:t>			François Moullé</a:t>
            </a:r>
            <a:br>
              <a:rPr lang="fr-FR" sz="2000" dirty="0">
                <a:solidFill>
                  <a:schemeClr val="accent2">
                    <a:lumMod val="75000"/>
                  </a:schemeClr>
                </a:solidFill>
                <a:latin typeface="+mn-lt"/>
              </a:rPr>
            </a:br>
            <a:r>
              <a:rPr lang="fr-FR" sz="2000" dirty="0">
                <a:solidFill>
                  <a:schemeClr val="accent2">
                    <a:lumMod val="75000"/>
                  </a:schemeClr>
                </a:solidFill>
                <a:latin typeface="+mn-lt"/>
              </a:rPr>
              <a:t>			Pauline Pupier</a:t>
            </a:r>
          </a:p>
        </p:txBody>
      </p:sp>
      <p:sp>
        <p:nvSpPr>
          <p:cNvPr id="5" name="Espace réservé du contenu 4">
            <a:extLst>
              <a:ext uri="{FF2B5EF4-FFF2-40B4-BE49-F238E27FC236}">
                <a16:creationId xmlns:a16="http://schemas.microsoft.com/office/drawing/2014/main" id="{A4F6A31E-0667-42CA-A204-3B3B23A871AC}"/>
              </a:ext>
            </a:extLst>
          </p:cNvPr>
          <p:cNvSpPr>
            <a:spLocks noGrp="1"/>
          </p:cNvSpPr>
          <p:nvPr>
            <p:ph idx="1"/>
          </p:nvPr>
        </p:nvSpPr>
        <p:spPr>
          <a:xfrm>
            <a:off x="663039" y="2655552"/>
            <a:ext cx="4369658" cy="3604161"/>
          </a:xfrm>
          <a:ln>
            <a:solidFill>
              <a:srgbClr val="FF0000"/>
            </a:solidFill>
          </a:ln>
        </p:spPr>
        <p:txBody>
          <a:bodyPr>
            <a:noAutofit/>
          </a:bodyPr>
          <a:lstStyle/>
          <a:p>
            <a:pPr marL="0" indent="0">
              <a:spcBef>
                <a:spcPts val="900"/>
              </a:spcBef>
              <a:spcAft>
                <a:spcPts val="450"/>
              </a:spcAft>
              <a:buNone/>
            </a:pPr>
            <a:r>
              <a:rPr lang="en-GB" sz="2200" dirty="0"/>
              <a:t>Hypotheses</a:t>
            </a:r>
          </a:p>
          <a:p>
            <a:pPr lvl="1">
              <a:buClr>
                <a:srgbClr val="34349E"/>
              </a:buClr>
              <a:buFont typeface="Wingdings" panose="05000000000000000000" pitchFamily="2" charset="2"/>
              <a:buChar char="§"/>
            </a:pPr>
            <a:r>
              <a:rPr lang="en-GB" sz="2000" dirty="0"/>
              <a:t>Different types of border closures</a:t>
            </a:r>
          </a:p>
          <a:p>
            <a:pPr lvl="1">
              <a:buClr>
                <a:srgbClr val="34349E"/>
              </a:buClr>
              <a:buFont typeface="Wingdings" panose="05000000000000000000" pitchFamily="2" charset="2"/>
              <a:buChar char="§"/>
            </a:pPr>
            <a:r>
              <a:rPr lang="en-GB" sz="2000" dirty="0"/>
              <a:t>Better answers when cross-border cooperation </a:t>
            </a:r>
          </a:p>
          <a:p>
            <a:pPr marL="0" indent="0">
              <a:buNone/>
            </a:pPr>
            <a:r>
              <a:rPr lang="en-GB" sz="2200" dirty="0"/>
              <a:t>Two research fields</a:t>
            </a:r>
          </a:p>
          <a:p>
            <a:pPr lvl="1">
              <a:buClr>
                <a:srgbClr val="34349E"/>
              </a:buClr>
              <a:buFont typeface="Wingdings" panose="05000000000000000000" pitchFamily="2" charset="2"/>
              <a:buChar char="§"/>
            </a:pPr>
            <a:r>
              <a:rPr lang="en-GB" sz="2000" dirty="0">
                <a:solidFill>
                  <a:srgbClr val="FF0000"/>
                </a:solidFill>
              </a:rPr>
              <a:t>The Lille </a:t>
            </a:r>
            <a:r>
              <a:rPr lang="en-GB" sz="2000" dirty="0" err="1">
                <a:solidFill>
                  <a:srgbClr val="FF0000"/>
                </a:solidFill>
              </a:rPr>
              <a:t>metropolitain</a:t>
            </a:r>
            <a:r>
              <a:rPr lang="en-GB" sz="2000" dirty="0">
                <a:solidFill>
                  <a:srgbClr val="FF0000"/>
                </a:solidFill>
              </a:rPr>
              <a:t> area</a:t>
            </a:r>
            <a:r>
              <a:rPr lang="en-GB" sz="2000" dirty="0"/>
              <a:t> (ZOAST* MRTW-URSA)</a:t>
            </a:r>
          </a:p>
          <a:p>
            <a:pPr lvl="1">
              <a:buClr>
                <a:srgbClr val="34349E"/>
              </a:buClr>
              <a:buFont typeface="Wingdings" panose="05000000000000000000" pitchFamily="2" charset="2"/>
              <a:buChar char="§"/>
            </a:pPr>
            <a:r>
              <a:rPr lang="en-GB" sz="2000" dirty="0">
                <a:solidFill>
                  <a:srgbClr val="7030A0"/>
                </a:solidFill>
              </a:rPr>
              <a:t>The North/Walloon rural area </a:t>
            </a:r>
            <a:r>
              <a:rPr lang="en-GB" sz="2000" dirty="0"/>
              <a:t>(ZOAST* </a:t>
            </a:r>
            <a:r>
              <a:rPr lang="en-GB" sz="2000" dirty="0" err="1"/>
              <a:t>Thiérache</a:t>
            </a:r>
            <a:r>
              <a:rPr lang="en-GB" sz="2000" dirty="0"/>
              <a:t> and Mons-</a:t>
            </a:r>
            <a:r>
              <a:rPr lang="en-GB" sz="2000" dirty="0" err="1"/>
              <a:t>Maubeuge</a:t>
            </a:r>
            <a:r>
              <a:rPr lang="en-GB" sz="2000" dirty="0"/>
              <a:t>)</a:t>
            </a:r>
          </a:p>
        </p:txBody>
      </p:sp>
      <p:sp>
        <p:nvSpPr>
          <p:cNvPr id="2" name="Rectangle 1">
            <a:extLst>
              <a:ext uri="{FF2B5EF4-FFF2-40B4-BE49-F238E27FC236}">
                <a16:creationId xmlns:a16="http://schemas.microsoft.com/office/drawing/2014/main" id="{4EDB580C-AE18-8C0B-905B-988F9F98E86C}"/>
              </a:ext>
            </a:extLst>
          </p:cNvPr>
          <p:cNvSpPr/>
          <p:nvPr/>
        </p:nvSpPr>
        <p:spPr>
          <a:xfrm>
            <a:off x="1235495" y="6524223"/>
            <a:ext cx="4369658" cy="307777"/>
          </a:xfrm>
          <a:prstGeom prst="rect">
            <a:avLst/>
          </a:prstGeom>
        </p:spPr>
        <p:txBody>
          <a:bodyPr wrap="none">
            <a:spAutoFit/>
          </a:bodyPr>
          <a:lstStyle/>
          <a:p>
            <a:r>
              <a:rPr lang="fr-FR" sz="1400" dirty="0"/>
              <a:t>*ZOAST : </a:t>
            </a:r>
            <a:r>
              <a:rPr lang="fr-FR" sz="1400" dirty="0" err="1"/>
              <a:t>Organised</a:t>
            </a:r>
            <a:r>
              <a:rPr lang="fr-FR" sz="1400" dirty="0"/>
              <a:t> Areas of Access to Cross-Border Care </a:t>
            </a:r>
          </a:p>
        </p:txBody>
      </p:sp>
      <p:pic>
        <p:nvPicPr>
          <p:cNvPr id="9" name="Image 8">
            <a:extLst>
              <a:ext uri="{FF2B5EF4-FFF2-40B4-BE49-F238E27FC236}">
                <a16:creationId xmlns:a16="http://schemas.microsoft.com/office/drawing/2014/main" id="{258A568C-ACCC-4676-C3E9-5A6F62B5FA2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539839" y="0"/>
            <a:ext cx="3604161" cy="5098078"/>
          </a:xfrm>
          <a:prstGeom prst="rect">
            <a:avLst/>
          </a:prstGeom>
        </p:spPr>
      </p:pic>
      <p:pic>
        <p:nvPicPr>
          <p:cNvPr id="6" name="Image 5">
            <a:extLst>
              <a:ext uri="{FF2B5EF4-FFF2-40B4-BE49-F238E27FC236}">
                <a16:creationId xmlns:a16="http://schemas.microsoft.com/office/drawing/2014/main" id="{C39E50EA-1D2C-1323-59A9-019607E9C1D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539839" y="3253839"/>
            <a:ext cx="3604161" cy="3604161"/>
          </a:xfrm>
          <a:prstGeom prst="rect">
            <a:avLst/>
          </a:prstGeom>
        </p:spPr>
      </p:pic>
      <p:sp>
        <p:nvSpPr>
          <p:cNvPr id="3" name="Ellipse 2">
            <a:extLst>
              <a:ext uri="{FF2B5EF4-FFF2-40B4-BE49-F238E27FC236}">
                <a16:creationId xmlns:a16="http://schemas.microsoft.com/office/drawing/2014/main" id="{AB3E67DB-BB09-D99A-4CBF-FC3386C59712}"/>
              </a:ext>
            </a:extLst>
          </p:cNvPr>
          <p:cNvSpPr/>
          <p:nvPr/>
        </p:nvSpPr>
        <p:spPr>
          <a:xfrm>
            <a:off x="6143223" y="4365938"/>
            <a:ext cx="566670" cy="48939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a:extLst>
              <a:ext uri="{FF2B5EF4-FFF2-40B4-BE49-F238E27FC236}">
                <a16:creationId xmlns:a16="http://schemas.microsoft.com/office/drawing/2014/main" id="{FF4DEA4B-5C95-7058-3621-F02A93B278AF}"/>
              </a:ext>
            </a:extLst>
          </p:cNvPr>
          <p:cNvSpPr/>
          <p:nvPr/>
        </p:nvSpPr>
        <p:spPr>
          <a:xfrm>
            <a:off x="6926687" y="5330065"/>
            <a:ext cx="566670" cy="489397"/>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765604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8715E0D-0DCA-70B7-67F2-A27B41913801}"/>
              </a:ext>
            </a:extLst>
          </p:cNvPr>
          <p:cNvSpPr>
            <a:spLocks noGrp="1"/>
          </p:cNvSpPr>
          <p:nvPr>
            <p:ph idx="1"/>
          </p:nvPr>
        </p:nvSpPr>
        <p:spPr>
          <a:xfrm>
            <a:off x="544567" y="1825625"/>
            <a:ext cx="3444586" cy="4351338"/>
          </a:xfrm>
        </p:spPr>
        <p:txBody>
          <a:bodyPr>
            <a:normAutofit/>
          </a:bodyPr>
          <a:lstStyle/>
          <a:p>
            <a:pPr marL="0" indent="0">
              <a:spcBef>
                <a:spcPts val="900"/>
              </a:spcBef>
              <a:spcAft>
                <a:spcPts val="450"/>
              </a:spcAft>
              <a:buNone/>
            </a:pPr>
            <a:r>
              <a:rPr lang="en-GB" sz="2200" dirty="0"/>
              <a:t>7 interviews with managers</a:t>
            </a:r>
          </a:p>
          <a:p>
            <a:pPr marL="357188" lvl="1" indent="-273050">
              <a:buClr>
                <a:srgbClr val="34349E"/>
              </a:buClr>
              <a:buFont typeface="Wingdings" panose="05000000000000000000" pitchFamily="2" charset="2"/>
              <a:buChar char="§"/>
            </a:pPr>
            <a:r>
              <a:rPr lang="en-GB" sz="2000" dirty="0"/>
              <a:t>Hospitals and emergency services</a:t>
            </a:r>
          </a:p>
          <a:p>
            <a:pPr marL="357188" lvl="1" indent="-273050">
              <a:buClr>
                <a:srgbClr val="34349E"/>
              </a:buClr>
              <a:buFont typeface="Wingdings" panose="05000000000000000000" pitchFamily="2" charset="2"/>
              <a:buChar char="§"/>
            </a:pPr>
            <a:r>
              <a:rPr lang="en-GB" sz="2000" dirty="0"/>
              <a:t>Retirement and care homes</a:t>
            </a:r>
          </a:p>
          <a:p>
            <a:pPr marL="357188" lvl="1" indent="-273050">
              <a:buClr>
                <a:srgbClr val="34349E"/>
              </a:buClr>
              <a:buFont typeface="Wingdings" panose="05000000000000000000" pitchFamily="2" charset="2"/>
              <a:buChar char="§"/>
            </a:pPr>
            <a:r>
              <a:rPr lang="en-GB" sz="2000" dirty="0"/>
              <a:t>Homes for disabled patients</a:t>
            </a:r>
          </a:p>
          <a:p>
            <a:pPr marL="357188" indent="-357188">
              <a:buClr>
                <a:srgbClr val="34349E"/>
              </a:buClr>
              <a:buNone/>
            </a:pPr>
            <a:endParaRPr lang="en-GB" sz="2200" dirty="0"/>
          </a:p>
          <a:p>
            <a:pPr marL="0" lvl="1" indent="0">
              <a:buClr>
                <a:srgbClr val="34349E"/>
              </a:buClr>
              <a:buNone/>
            </a:pPr>
            <a:r>
              <a:rPr lang="fr-FR" sz="2200" dirty="0"/>
              <a:t>One-</a:t>
            </a:r>
            <a:r>
              <a:rPr lang="fr-FR" sz="2200" dirty="0" err="1"/>
              <a:t>hour</a:t>
            </a:r>
            <a:r>
              <a:rPr lang="fr-FR" sz="2200" dirty="0"/>
              <a:t> interviews</a:t>
            </a:r>
          </a:p>
          <a:p>
            <a:pPr marL="0" lvl="1" indent="0">
              <a:buClr>
                <a:srgbClr val="34349E"/>
              </a:buClr>
              <a:buNone/>
            </a:pPr>
            <a:r>
              <a:rPr lang="fr-FR" sz="2200" dirty="0"/>
              <a:t>A semi-directive </a:t>
            </a:r>
            <a:r>
              <a:rPr lang="fr-FR" sz="2200" dirty="0" err="1"/>
              <a:t>framework</a:t>
            </a:r>
            <a:r>
              <a:rPr lang="fr-FR" sz="2200" dirty="0"/>
              <a:t> </a:t>
            </a:r>
            <a:r>
              <a:rPr lang="fr-FR" sz="2200" dirty="0" err="1"/>
              <a:t>allowing</a:t>
            </a:r>
            <a:r>
              <a:rPr lang="fr-FR" sz="2200" dirty="0"/>
              <a:t> a </a:t>
            </a:r>
            <a:r>
              <a:rPr lang="fr-FR" sz="2200" dirty="0" err="1"/>
              <a:t>deep</a:t>
            </a:r>
            <a:r>
              <a:rPr lang="fr-FR" sz="2200" dirty="0"/>
              <a:t> exchange</a:t>
            </a:r>
          </a:p>
          <a:p>
            <a:pPr marL="0" lvl="1" indent="0">
              <a:buClr>
                <a:srgbClr val="34349E"/>
              </a:buClr>
              <a:buNone/>
            </a:pPr>
            <a:r>
              <a:rPr lang="fr-FR" sz="2200" dirty="0"/>
              <a:t>A collective </a:t>
            </a:r>
            <a:r>
              <a:rPr lang="fr-FR" sz="2200" dirty="0" err="1"/>
              <a:t>summary</a:t>
            </a:r>
            <a:endParaRPr lang="fr-FR" sz="2200" dirty="0"/>
          </a:p>
          <a:p>
            <a:pPr marL="0" indent="0">
              <a:buNone/>
            </a:pPr>
            <a:endParaRPr lang="fr-FR" dirty="0"/>
          </a:p>
        </p:txBody>
      </p:sp>
      <p:pic>
        <p:nvPicPr>
          <p:cNvPr id="4" name="Image 3">
            <a:extLst>
              <a:ext uri="{FF2B5EF4-FFF2-40B4-BE49-F238E27FC236}">
                <a16:creationId xmlns:a16="http://schemas.microsoft.com/office/drawing/2014/main" id="{0D262370-7588-5CC0-E184-33E70A2EA06E}"/>
              </a:ext>
            </a:extLst>
          </p:cNvPr>
          <p:cNvPicPr>
            <a:picLocks noChangeAspect="1"/>
          </p:cNvPicPr>
          <p:nvPr/>
        </p:nvPicPr>
        <p:blipFill>
          <a:blip r:embed="rId3"/>
          <a:stretch>
            <a:fillRect/>
          </a:stretch>
        </p:blipFill>
        <p:spPr>
          <a:xfrm>
            <a:off x="4286992" y="0"/>
            <a:ext cx="4857008" cy="6832263"/>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contourW="19050"/>
        </p:spPr>
      </p:pic>
      <p:sp>
        <p:nvSpPr>
          <p:cNvPr id="5" name="Title 1">
            <a:extLst>
              <a:ext uri="{FF2B5EF4-FFF2-40B4-BE49-F238E27FC236}">
                <a16:creationId xmlns:a16="http://schemas.microsoft.com/office/drawing/2014/main" id="{E73CA216-175E-659C-48AE-390681181FD8}"/>
              </a:ext>
            </a:extLst>
          </p:cNvPr>
          <p:cNvSpPr>
            <a:spLocks noGrp="1" noChangeArrowheads="1"/>
          </p:cNvSpPr>
          <p:nvPr>
            <p:ph type="title"/>
          </p:nvPr>
        </p:nvSpPr>
        <p:spPr>
          <a:xfrm>
            <a:off x="173249" y="680765"/>
            <a:ext cx="3899987" cy="792162"/>
          </a:xfrm>
        </p:spPr>
        <p:txBody>
          <a:bodyPr>
            <a:normAutofit fontScale="90000"/>
          </a:bodyPr>
          <a:lstStyle/>
          <a:p>
            <a:pPr algn="ctr"/>
            <a:r>
              <a:rPr lang="en-GB" altLang="en-US" sz="3600" b="1" dirty="0">
                <a:solidFill>
                  <a:srgbClr val="34349E"/>
                </a:solidFill>
                <a:latin typeface="+mn-lt"/>
              </a:rPr>
              <a:t>Qualitative interviews </a:t>
            </a:r>
            <a:br>
              <a:rPr lang="en-GB" altLang="en-US" sz="3600" b="1" dirty="0">
                <a:solidFill>
                  <a:srgbClr val="34349E"/>
                </a:solidFill>
                <a:latin typeface="+mn-lt"/>
              </a:rPr>
            </a:br>
            <a:endParaRPr lang="en-GB" altLang="en-US" sz="5400" b="1" dirty="0">
              <a:solidFill>
                <a:srgbClr val="34349E"/>
              </a:solidFill>
              <a:latin typeface="+mn-lt"/>
            </a:endParaRPr>
          </a:p>
        </p:txBody>
      </p:sp>
    </p:spTree>
    <p:extLst>
      <p:ext uri="{BB962C8B-B14F-4D97-AF65-F5344CB8AC3E}">
        <p14:creationId xmlns:p14="http://schemas.microsoft.com/office/powerpoint/2010/main" val="1697105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F24E70-F65F-E245-84DA-0796DC440312}"/>
              </a:ext>
            </a:extLst>
          </p:cNvPr>
          <p:cNvSpPr>
            <a:spLocks noGrp="1"/>
          </p:cNvSpPr>
          <p:nvPr>
            <p:ph type="title"/>
          </p:nvPr>
        </p:nvSpPr>
        <p:spPr>
          <a:xfrm>
            <a:off x="750570" y="-72232"/>
            <a:ext cx="7886700" cy="1325563"/>
          </a:xfrm>
        </p:spPr>
        <p:txBody>
          <a:bodyPr>
            <a:normAutofit/>
          </a:bodyPr>
          <a:lstStyle/>
          <a:p>
            <a:r>
              <a:rPr lang="fr-FR" sz="3600" b="1" dirty="0" err="1">
                <a:solidFill>
                  <a:srgbClr val="34349E"/>
                </a:solidFill>
                <a:latin typeface="+mn-lt"/>
              </a:rPr>
              <a:t>Results</a:t>
            </a:r>
            <a:r>
              <a:rPr lang="fr-FR" sz="3600" b="1" dirty="0">
                <a:solidFill>
                  <a:srgbClr val="34349E"/>
                </a:solidFill>
                <a:latin typeface="+mn-lt"/>
              </a:rPr>
              <a:t> for the French-</a:t>
            </a:r>
            <a:r>
              <a:rPr lang="fr-FR" sz="3600" b="1" dirty="0" err="1">
                <a:solidFill>
                  <a:srgbClr val="34349E"/>
                </a:solidFill>
                <a:latin typeface="+mn-lt"/>
              </a:rPr>
              <a:t>Belgian</a:t>
            </a:r>
            <a:r>
              <a:rPr lang="fr-FR" sz="3600" b="1" dirty="0">
                <a:solidFill>
                  <a:srgbClr val="34349E"/>
                </a:solidFill>
                <a:latin typeface="+mn-lt"/>
              </a:rPr>
              <a:t> border</a:t>
            </a:r>
          </a:p>
        </p:txBody>
      </p:sp>
      <p:sp>
        <p:nvSpPr>
          <p:cNvPr id="3" name="Espace réservé du contenu 2">
            <a:extLst>
              <a:ext uri="{FF2B5EF4-FFF2-40B4-BE49-F238E27FC236}">
                <a16:creationId xmlns:a16="http://schemas.microsoft.com/office/drawing/2014/main" id="{EAC073FB-FD41-26C9-E5C8-A49A44E7FE23}"/>
              </a:ext>
            </a:extLst>
          </p:cNvPr>
          <p:cNvSpPr>
            <a:spLocks noGrp="1"/>
          </p:cNvSpPr>
          <p:nvPr>
            <p:ph idx="1"/>
          </p:nvPr>
        </p:nvSpPr>
        <p:spPr>
          <a:xfrm>
            <a:off x="354330" y="958691"/>
            <a:ext cx="8282940" cy="3891054"/>
          </a:xfrm>
        </p:spPr>
        <p:txBody>
          <a:bodyPr>
            <a:normAutofit/>
          </a:bodyPr>
          <a:lstStyle/>
          <a:p>
            <a:pPr marL="0" indent="0">
              <a:buNone/>
            </a:pPr>
            <a:r>
              <a:rPr lang="en-GB" sz="2400" dirty="0"/>
              <a:t>Health are professionals in turmoil:</a:t>
            </a:r>
          </a:p>
          <a:p>
            <a:pPr lvl="1">
              <a:buClr>
                <a:srgbClr val="34349E"/>
              </a:buClr>
              <a:buFont typeface="Wingdings" panose="05000000000000000000" pitchFamily="2" charset="2"/>
              <a:buChar char="§"/>
            </a:pPr>
            <a:r>
              <a:rPr lang="en-GB" sz="2000" dirty="0"/>
              <a:t>Not always concrete answers from the authorities</a:t>
            </a:r>
          </a:p>
          <a:p>
            <a:pPr lvl="1">
              <a:buClr>
                <a:srgbClr val="34349E"/>
              </a:buClr>
              <a:buFont typeface="Wingdings" panose="05000000000000000000" pitchFamily="2" charset="2"/>
              <a:buChar char="§"/>
            </a:pPr>
            <a:r>
              <a:rPr lang="en-GB" sz="2000" dirty="0"/>
              <a:t>Top-down rules without consultation</a:t>
            </a:r>
          </a:p>
          <a:p>
            <a:pPr lvl="1">
              <a:buClr>
                <a:srgbClr val="34349E"/>
              </a:buClr>
              <a:buFont typeface="Wingdings" panose="05000000000000000000" pitchFamily="2" charset="2"/>
              <a:buChar char="§"/>
            </a:pPr>
            <a:r>
              <a:rPr lang="en-GB" sz="2000" dirty="0"/>
              <a:t>Reinforcement of central authority at the cost of subsidiarity</a:t>
            </a:r>
          </a:p>
          <a:p>
            <a:pPr lvl="1">
              <a:buClr>
                <a:srgbClr val="34349E"/>
              </a:buClr>
              <a:buFont typeface="Wingdings" panose="05000000000000000000" pitchFamily="2" charset="2"/>
              <a:buChar char="§"/>
            </a:pPr>
            <a:r>
              <a:rPr lang="en-GB" sz="2000" dirty="0"/>
              <a:t>Different rules on both sides of the border</a:t>
            </a:r>
          </a:p>
          <a:p>
            <a:pPr lvl="1">
              <a:buClr>
                <a:srgbClr val="34349E"/>
              </a:buClr>
              <a:buFont typeface="Wingdings" panose="05000000000000000000" pitchFamily="2" charset="2"/>
              <a:buChar char="§"/>
            </a:pPr>
            <a:r>
              <a:rPr lang="en-GB" sz="2000" dirty="0"/>
              <a:t>Uncertainty of free travel pass for crossing the border</a:t>
            </a:r>
          </a:p>
          <a:p>
            <a:pPr marL="0" indent="0">
              <a:buNone/>
            </a:pPr>
            <a:r>
              <a:rPr lang="en-GB" sz="2400" dirty="0"/>
              <a:t>Patients and residents:</a:t>
            </a:r>
          </a:p>
          <a:p>
            <a:pPr lvl="1">
              <a:buClr>
                <a:srgbClr val="34349E"/>
              </a:buClr>
              <a:buFont typeface="Wingdings" panose="05000000000000000000" pitchFamily="2" charset="2"/>
              <a:buChar char="§"/>
            </a:pPr>
            <a:r>
              <a:rPr lang="en-GB" sz="2000" dirty="0"/>
              <a:t>Isolated, especially far from French families (e.g. for disabled or elderly people)</a:t>
            </a:r>
          </a:p>
          <a:p>
            <a:pPr lvl="1">
              <a:buClr>
                <a:srgbClr val="34349E"/>
              </a:buClr>
              <a:buFont typeface="Wingdings" panose="05000000000000000000" pitchFamily="2" charset="2"/>
              <a:buChar char="§"/>
            </a:pPr>
            <a:r>
              <a:rPr lang="en-GB" sz="2000" dirty="0"/>
              <a:t>Light medical follow-up in Belgian homes</a:t>
            </a:r>
          </a:p>
        </p:txBody>
      </p:sp>
      <p:pic>
        <p:nvPicPr>
          <p:cNvPr id="6" name="Image 5">
            <a:extLst>
              <a:ext uri="{FF2B5EF4-FFF2-40B4-BE49-F238E27FC236}">
                <a16:creationId xmlns:a16="http://schemas.microsoft.com/office/drawing/2014/main" id="{AF018A9A-A363-419D-9BD6-EE061B817F96}"/>
              </a:ext>
            </a:extLst>
          </p:cNvPr>
          <p:cNvPicPr>
            <a:picLocks noChangeAspect="1"/>
          </p:cNvPicPr>
          <p:nvPr/>
        </p:nvPicPr>
        <p:blipFill>
          <a:blip r:embed="rId3"/>
          <a:stretch>
            <a:fillRect/>
          </a:stretch>
        </p:blipFill>
        <p:spPr>
          <a:xfrm>
            <a:off x="5447862" y="4321808"/>
            <a:ext cx="3454399" cy="2454733"/>
          </a:xfrm>
          <a:prstGeom prst="rect">
            <a:avLst/>
          </a:prstGeom>
        </p:spPr>
      </p:pic>
      <p:pic>
        <p:nvPicPr>
          <p:cNvPr id="8" name="Image 7">
            <a:extLst>
              <a:ext uri="{FF2B5EF4-FFF2-40B4-BE49-F238E27FC236}">
                <a16:creationId xmlns:a16="http://schemas.microsoft.com/office/drawing/2014/main" id="{84B528E4-AD63-DDC7-17A3-F653B4F2BD9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15290" y="4647628"/>
            <a:ext cx="2197100" cy="1911350"/>
          </a:xfrm>
          <a:prstGeom prst="rect">
            <a:avLst/>
          </a:prstGeom>
        </p:spPr>
      </p:pic>
    </p:spTree>
    <p:extLst>
      <p:ext uri="{BB962C8B-B14F-4D97-AF65-F5344CB8AC3E}">
        <p14:creationId xmlns:p14="http://schemas.microsoft.com/office/powerpoint/2010/main" val="1634341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8083153-E0B2-C81D-AA02-32555C5234C0}"/>
              </a:ext>
            </a:extLst>
          </p:cNvPr>
          <p:cNvSpPr>
            <a:spLocks noGrp="1"/>
          </p:cNvSpPr>
          <p:nvPr>
            <p:ph idx="1"/>
          </p:nvPr>
        </p:nvSpPr>
        <p:spPr>
          <a:xfrm>
            <a:off x="842010" y="1368742"/>
            <a:ext cx="7886700" cy="3577908"/>
          </a:xfrm>
        </p:spPr>
        <p:txBody>
          <a:bodyPr>
            <a:normAutofit/>
          </a:bodyPr>
          <a:lstStyle/>
          <a:p>
            <a:pPr marL="0" indent="0">
              <a:buNone/>
            </a:pPr>
            <a:r>
              <a:rPr lang="en-GB" sz="2400" dirty="0"/>
              <a:t>For cross-border medical cooperation :</a:t>
            </a:r>
          </a:p>
          <a:p>
            <a:pPr>
              <a:buClr>
                <a:srgbClr val="34349E"/>
              </a:buClr>
              <a:buFont typeface="Wingdings" panose="05000000000000000000" pitchFamily="2" charset="2"/>
              <a:buChar char="§"/>
            </a:pPr>
            <a:r>
              <a:rPr lang="en-GB" sz="2000" dirty="0"/>
              <a:t>Very clear decline during the first lockdown</a:t>
            </a:r>
          </a:p>
          <a:p>
            <a:pPr>
              <a:buClr>
                <a:srgbClr val="34349E"/>
              </a:buClr>
              <a:buFont typeface="Wingdings" panose="05000000000000000000" pitchFamily="2" charset="2"/>
              <a:buChar char="§"/>
            </a:pPr>
            <a:r>
              <a:rPr lang="en-GB" sz="2000" dirty="0"/>
              <a:t> The cross-border workers were first able to cross the border, but difficulties occurred when new police forces came from other regions, who were not familiar with the porosity of the Franco-Belgian border</a:t>
            </a:r>
          </a:p>
          <a:p>
            <a:pPr>
              <a:buClr>
                <a:srgbClr val="34349E"/>
              </a:buClr>
              <a:buFont typeface="Wingdings" panose="05000000000000000000" pitchFamily="2" charset="2"/>
              <a:buChar char="§"/>
            </a:pPr>
            <a:r>
              <a:rPr lang="en-GB" sz="2000" dirty="0"/>
              <a:t>Cross-border follow-up consultations have dropped significantly - </a:t>
            </a:r>
            <a:r>
              <a:rPr lang="en-GB" sz="2000" u="sng" dirty="0">
                <a:solidFill>
                  <a:srgbClr val="34349E"/>
                </a:solidFill>
              </a:rPr>
              <a:t>A real public health issue</a:t>
            </a:r>
          </a:p>
        </p:txBody>
      </p:sp>
      <p:sp>
        <p:nvSpPr>
          <p:cNvPr id="2" name="Titre 1">
            <a:extLst>
              <a:ext uri="{FF2B5EF4-FFF2-40B4-BE49-F238E27FC236}">
                <a16:creationId xmlns:a16="http://schemas.microsoft.com/office/drawing/2014/main" id="{EE94D7E5-5F9F-4370-0FE6-C667989F073C}"/>
              </a:ext>
            </a:extLst>
          </p:cNvPr>
          <p:cNvSpPr>
            <a:spLocks noGrp="1"/>
          </p:cNvSpPr>
          <p:nvPr>
            <p:ph type="title"/>
          </p:nvPr>
        </p:nvSpPr>
        <p:spPr>
          <a:xfrm>
            <a:off x="923290" y="141606"/>
            <a:ext cx="7886700" cy="1325563"/>
          </a:xfrm>
        </p:spPr>
        <p:txBody>
          <a:bodyPr>
            <a:normAutofit/>
          </a:bodyPr>
          <a:lstStyle/>
          <a:p>
            <a:r>
              <a:rPr lang="fr-FR" sz="3600" b="1" dirty="0" err="1">
                <a:solidFill>
                  <a:srgbClr val="34349E"/>
                </a:solidFill>
                <a:latin typeface="+mn-lt"/>
              </a:rPr>
              <a:t>Results</a:t>
            </a:r>
            <a:r>
              <a:rPr lang="fr-FR" sz="3600" b="1" dirty="0">
                <a:solidFill>
                  <a:srgbClr val="34349E"/>
                </a:solidFill>
                <a:latin typeface="+mn-lt"/>
              </a:rPr>
              <a:t> for the French-</a:t>
            </a:r>
            <a:r>
              <a:rPr lang="fr-FR" sz="3600" b="1" dirty="0" err="1">
                <a:solidFill>
                  <a:srgbClr val="34349E"/>
                </a:solidFill>
                <a:latin typeface="+mn-lt"/>
              </a:rPr>
              <a:t>Belgian</a:t>
            </a:r>
            <a:r>
              <a:rPr lang="fr-FR" sz="3600" b="1" dirty="0">
                <a:solidFill>
                  <a:srgbClr val="34349E"/>
                </a:solidFill>
                <a:latin typeface="+mn-lt"/>
              </a:rPr>
              <a:t> border</a:t>
            </a:r>
          </a:p>
        </p:txBody>
      </p:sp>
      <p:pic>
        <p:nvPicPr>
          <p:cNvPr id="6" name="Image 5">
            <a:extLst>
              <a:ext uri="{FF2B5EF4-FFF2-40B4-BE49-F238E27FC236}">
                <a16:creationId xmlns:a16="http://schemas.microsoft.com/office/drawing/2014/main" id="{97901C60-47EA-BA0A-BE0F-74A8DBB468E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83780" y="4284880"/>
            <a:ext cx="3302000" cy="2396846"/>
          </a:xfrm>
          <a:prstGeom prst="rect">
            <a:avLst/>
          </a:prstGeom>
        </p:spPr>
      </p:pic>
      <p:pic>
        <p:nvPicPr>
          <p:cNvPr id="8" name="Image 7">
            <a:extLst>
              <a:ext uri="{FF2B5EF4-FFF2-40B4-BE49-F238E27FC236}">
                <a16:creationId xmlns:a16="http://schemas.microsoft.com/office/drawing/2014/main" id="{FA2B8DB6-41F1-9C0E-464B-9C583E4B850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213131" y="4063311"/>
            <a:ext cx="3436882" cy="2409106"/>
          </a:xfrm>
          <a:prstGeom prst="rect">
            <a:avLst/>
          </a:prstGeom>
        </p:spPr>
      </p:pic>
    </p:spTree>
    <p:extLst>
      <p:ext uri="{BB962C8B-B14F-4D97-AF65-F5344CB8AC3E}">
        <p14:creationId xmlns:p14="http://schemas.microsoft.com/office/powerpoint/2010/main" val="870704088"/>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240</TotalTime>
  <Words>1656</Words>
  <Application>Microsoft Macintosh PowerPoint</Application>
  <PresentationFormat>Affichage à l'écran (4:3)</PresentationFormat>
  <Paragraphs>192</Paragraphs>
  <Slides>13</Slides>
  <Notes>11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13</vt:i4>
      </vt:variant>
    </vt:vector>
  </HeadingPairs>
  <TitlesOfParts>
    <vt:vector size="19" baseType="lpstr">
      <vt:lpstr>Arial</vt:lpstr>
      <vt:lpstr>Arial Black</vt:lpstr>
      <vt:lpstr>Calibri</vt:lpstr>
      <vt:lpstr>Calibri Light</vt:lpstr>
      <vt:lpstr>Wingdings</vt:lpstr>
      <vt:lpstr>Thème Office</vt:lpstr>
      <vt:lpstr>Présentation PowerPoint</vt:lpstr>
      <vt:lpstr>Présentation PowerPoint</vt:lpstr>
      <vt:lpstr>Background </vt:lpstr>
      <vt:lpstr>Objectives</vt:lpstr>
      <vt:lpstr>Methodology of the global research</vt:lpstr>
      <vt:lpstr>On the French-Belgian border Fieldwork and methodology       Fabienne Leloup    François Moullé    Pauline Pupier</vt:lpstr>
      <vt:lpstr>Qualitative interviews  </vt:lpstr>
      <vt:lpstr>Results for the French-Belgian border</vt:lpstr>
      <vt:lpstr>Results for the French-Belgian border</vt:lpstr>
      <vt:lpstr>Hospitals in Mouscron and Tourcoing  a case study</vt:lpstr>
      <vt:lpstr>Results at European level Immediate effects of Covid-19  and the role of cross-border cooperation in the European response </vt:lpstr>
      <vt:lpstr>Conclusions</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François Moullé</dc:creator>
  <cp:lastModifiedBy>François Moullé</cp:lastModifiedBy>
  <cp:revision>23</cp:revision>
  <dcterms:created xsi:type="dcterms:W3CDTF">2022-07-05T13:18:55Z</dcterms:created>
  <dcterms:modified xsi:type="dcterms:W3CDTF">2022-07-21T06:16:38Z</dcterms:modified>
</cp:coreProperties>
</file>